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dat, Mareike (MBWK)" initials="RM(" lastIdx="3" clrIdx="0">
    <p:extLst>
      <p:ext uri="{19B8F6BF-5375-455C-9EA6-DF929625EA0E}">
        <p15:presenceInfo xmlns:p15="http://schemas.microsoft.com/office/powerpoint/2012/main" userId="S-1-5-21-1715567821-1935655697-1801674531-16806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65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814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3677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6222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5570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534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521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48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70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099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84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D88C1-01DE-477E-A515-4C73BC950946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42152-80E5-4E9A-B98D-46751CBD5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588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tatuserhebung@iqsh.landsh.d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werner.hendricks@iqsh.landsh.de" TargetMode="External"/><Relationship Id="rId7" Type="http://schemas.openxmlformats.org/officeDocument/2006/relationships/hyperlink" Target="mailto:mathias.habetha@iqsh.landsh.de" TargetMode="External"/><Relationship Id="rId2" Type="http://schemas.openxmlformats.org/officeDocument/2006/relationships/hyperlink" Target="mailto:statuserhebung@iqsh.landsh.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anfred.boege@iqsh.landsh.de" TargetMode="External"/><Relationship Id="rId5" Type="http://schemas.openxmlformats.org/officeDocument/2006/relationships/hyperlink" Target="mailto:bettina.schuldt@iqsh.de" TargetMode="External"/><Relationship Id="rId4" Type="http://schemas.openxmlformats.org/officeDocument/2006/relationships/hyperlink" Target="mailto:petra.fojut@iqsh.landsh.d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onie-sh.de/lu1d/0000/preview/1" TargetMode="External"/><Relationship Id="rId2" Type="http://schemas.openxmlformats.org/officeDocument/2006/relationships/hyperlink" Target="https://leonie-sh.de/evaluation/logi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achportal.lernnetz.de/sh/themen/betriebliches-gesundheitsmanagement-bgm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Tanja.Buerger2@bimi.landsh.de" TargetMode="External"/><Relationship Id="rId2" Type="http://schemas.openxmlformats.org/officeDocument/2006/relationships/hyperlink" Target="https://www.schleswig-holstein.de/DE/landesregierung/themen/bildung-hochschulen/lehrkraeftegesundheit/lehrkraeftegesundheit_nod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reike.Rudat@bimi.landsh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68379" y="200668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Unterstützung für die Schulen-</a:t>
            </a:r>
            <a:br>
              <a:rPr lang="de-DE" dirty="0" smtClean="0"/>
            </a:br>
            <a:r>
              <a:rPr lang="de-DE" dirty="0" smtClean="0"/>
              <a:t>in einem gestaffelten System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72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 smtClean="0"/>
              <a:t>Wie erfolgt das gestaffelte System?</a:t>
            </a:r>
            <a:endParaRPr lang="de-DE" u="sng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 smtClean="0"/>
              <a:t>Beginn: heutige Schulung als Start der Aufarbeitung vor Ort in Ihrer Schule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Für den weiteren Prozess zur Begleitung der Schulen Kontaktmöglichkeit zu einer zentralen Anlaufstelle: </a:t>
            </a:r>
            <a:r>
              <a:rPr lang="de-DE" dirty="0" smtClean="0">
                <a:hlinkClick r:id="rId2"/>
              </a:rPr>
              <a:t>statuserhebung@iqsh.landsh.de</a:t>
            </a:r>
            <a:endParaRPr lang="de-DE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2800" dirty="0" smtClean="0"/>
              <a:t>Sammlung und Koordinierung der individuellen Anliegen, Weiterleitung an Ansprechpartner/-innen im IQSH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2800" dirty="0" smtClean="0"/>
              <a:t>Zu spezifischen Themen können die Ansprechpartner/-innen auch direkt kontaktiert werden. 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Geplante Vorhaben u.a. im Bereich der Führungskräfte und im Rahmen der Ausbildung im Bereich Pädagogik „Lehrerleitbild, Lehrerhandeln, Lehrergesundheit“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generelle </a:t>
            </a:r>
            <a:r>
              <a:rPr lang="de-DE" dirty="0"/>
              <a:t>Themen und Bedarfe werden </a:t>
            </a:r>
            <a:r>
              <a:rPr lang="de-DE" dirty="0" smtClean="0"/>
              <a:t>aufbereitet und fließen in Beratungen der zuständigen </a:t>
            </a:r>
            <a:r>
              <a:rPr lang="de-DE" dirty="0"/>
              <a:t>Stellen im </a:t>
            </a:r>
            <a:r>
              <a:rPr lang="de-DE" dirty="0" smtClean="0"/>
              <a:t>MBWFK und IQSH zur Ableitung übergeordneter Maßnahmen ein 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52947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15050"/>
            <a:ext cx="10515600" cy="1325563"/>
          </a:xfrm>
        </p:spPr>
        <p:txBody>
          <a:bodyPr/>
          <a:lstStyle/>
          <a:p>
            <a:r>
              <a:rPr lang="de-DE" u="sng" dirty="0" smtClean="0"/>
              <a:t>Ansprechpartner/-innen des IQSH</a:t>
            </a:r>
            <a:endParaRPr lang="de-DE" u="sng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440613"/>
            <a:ext cx="8618621" cy="50564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smtClean="0"/>
              <a:t>Schulentwicklung und allgemeine Koordinierung der Anfragen: </a:t>
            </a:r>
            <a:r>
              <a:rPr lang="de-DE" dirty="0" smtClean="0">
                <a:hlinkClick r:id="rId2"/>
              </a:rPr>
              <a:t>statuserhebung@iqsh.landsh.de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IT: </a:t>
            </a:r>
            <a:r>
              <a:rPr lang="de-DE" dirty="0" smtClean="0">
                <a:hlinkClick r:id="rId3"/>
              </a:rPr>
              <a:t>werner.hendricks@iqsh.landsh.de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Fortbildung: </a:t>
            </a:r>
            <a:r>
              <a:rPr lang="de-DE" dirty="0" smtClean="0">
                <a:hlinkClick r:id="rId4"/>
              </a:rPr>
              <a:t>petra.fojut@iqsh.landsh.de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Supervision, Mediation, Coaching: </a:t>
            </a:r>
            <a:r>
              <a:rPr lang="de-DE" dirty="0" smtClean="0">
                <a:hlinkClick r:id="rId5"/>
              </a:rPr>
              <a:t>bettina.schuldt@iqsh.de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Zentrum für Prävention: </a:t>
            </a:r>
            <a:r>
              <a:rPr lang="de-DE" dirty="0" smtClean="0">
                <a:hlinkClick r:id="rId6"/>
              </a:rPr>
              <a:t>manfred.boege@iqsh.landsh.de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Schulfeedback: </a:t>
            </a:r>
            <a:r>
              <a:rPr lang="de-DE" dirty="0" smtClean="0">
                <a:hlinkClick r:id="rId7"/>
              </a:rPr>
              <a:t>mathias.habetha@iqsh.de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10130589" y="2658979"/>
            <a:ext cx="1558090" cy="203132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Die Kolleginnen und Kollegen, leiten die Anfragen an ihre Teams weiter!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22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15050"/>
            <a:ext cx="10515600" cy="1325563"/>
          </a:xfrm>
        </p:spPr>
        <p:txBody>
          <a:bodyPr/>
          <a:lstStyle/>
          <a:p>
            <a:r>
              <a:rPr lang="de-DE" u="sng" dirty="0" smtClean="0"/>
              <a:t>Weitere Unterstützungen in Bezug auf die Statuserhebung</a:t>
            </a:r>
            <a:endParaRPr lang="de-DE" u="sng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238636"/>
            <a:ext cx="11235489" cy="2710282"/>
          </a:xfrm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Bereitstellung des Fragebogens über Leonie, falls eine zusätzliche Befragung an Ihrer Schule stattfinden </a:t>
            </a:r>
            <a:r>
              <a:rPr lang="de-DE" dirty="0" smtClean="0"/>
              <a:t>soll. Einloggen bei</a:t>
            </a:r>
            <a:r>
              <a:rPr lang="de-DE" dirty="0" smtClean="0"/>
              <a:t> </a:t>
            </a:r>
            <a:r>
              <a:rPr lang="de-DE" dirty="0" smtClean="0">
                <a:hlinkClick r:id="rId2"/>
              </a:rPr>
              <a:t>leonie-sh.de</a:t>
            </a:r>
            <a:r>
              <a:rPr lang="de-DE" dirty="0" smtClean="0"/>
              <a:t> (Befragungsbereich), </a:t>
            </a:r>
            <a:r>
              <a:rPr lang="de-DE" i="1" dirty="0" smtClean="0">
                <a:solidFill>
                  <a:schemeClr val="bg1">
                    <a:lumMod val="50000"/>
                  </a:schemeClr>
                </a:solidFill>
              </a:rPr>
              <a:t>Vorlagen</a:t>
            </a:r>
            <a:r>
              <a:rPr lang="de-DE" i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↪ </a:t>
            </a:r>
            <a:r>
              <a:rPr lang="de-DE" i="1" dirty="0" smtClean="0">
                <a:solidFill>
                  <a:schemeClr val="bg1">
                    <a:lumMod val="50000"/>
                  </a:schemeClr>
                </a:solidFill>
              </a:rPr>
              <a:t>Professionalität &amp; Gesundheit</a:t>
            </a:r>
            <a:r>
              <a:rPr lang="de-DE" i="1" dirty="0">
                <a:latin typeface="Cambria Math" panose="02040503050406030204" pitchFamily="18" charset="0"/>
                <a:ea typeface="Cambria Math" panose="02040503050406030204" pitchFamily="18" charset="0"/>
              </a:rPr>
              <a:t> ↪</a:t>
            </a:r>
            <a:r>
              <a:rPr lang="de-DE" i="1" dirty="0" smtClean="0"/>
              <a:t> </a:t>
            </a:r>
            <a:r>
              <a:rPr lang="de-DE" i="1" dirty="0" smtClean="0">
                <a:solidFill>
                  <a:schemeClr val="bg1">
                    <a:lumMod val="50000"/>
                  </a:schemeClr>
                </a:solidFill>
              </a:rPr>
              <a:t>Statuserhebung</a:t>
            </a:r>
            <a:r>
              <a:rPr lang="de-DE" i="1" dirty="0" smtClean="0"/>
              <a:t> </a:t>
            </a:r>
            <a:r>
              <a:rPr lang="de-DE" dirty="0" smtClean="0"/>
              <a:t>öffnen und die Vorlage</a:t>
            </a:r>
            <a:r>
              <a:rPr lang="de-DE" i="1" dirty="0" smtClean="0"/>
              <a:t> </a:t>
            </a:r>
            <a:r>
              <a:rPr lang="de-DE" i="1" dirty="0">
                <a:solidFill>
                  <a:schemeClr val="bg1">
                    <a:lumMod val="50000"/>
                  </a:schemeClr>
                </a:solidFill>
              </a:rPr>
              <a:t>Aus Statuserhebung 2023 (BGM): Fragebogen für die allgemeinbildenden und berufsbildenden </a:t>
            </a:r>
            <a:r>
              <a:rPr lang="de-DE" i="1" dirty="0" smtClean="0">
                <a:solidFill>
                  <a:schemeClr val="bg1">
                    <a:lumMod val="50000"/>
                  </a:schemeClr>
                </a:solidFill>
              </a:rPr>
              <a:t>Schulen </a:t>
            </a:r>
            <a:r>
              <a:rPr lang="de-DE" dirty="0" smtClean="0"/>
              <a:t>herunterladen (ggf. </a:t>
            </a:r>
            <a:r>
              <a:rPr lang="de-DE" smtClean="0"/>
              <a:t>anpassen)</a:t>
            </a:r>
            <a:r>
              <a:rPr lang="de-DE" i="1" smtClean="0"/>
              <a:t>.</a:t>
            </a:r>
            <a:r>
              <a:rPr lang="de-DE" dirty="0">
                <a:solidFill>
                  <a:srgbClr val="FF0000"/>
                </a:solidFill>
              </a:rPr>
              <a:t/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 smtClean="0"/>
              <a:t>Link </a:t>
            </a:r>
            <a:r>
              <a:rPr lang="de-DE" dirty="0"/>
              <a:t>zur Vorschau dieser Befragung: </a:t>
            </a:r>
            <a:r>
              <a:rPr lang="de-DE" dirty="0">
                <a:hlinkClick r:id="rId3"/>
              </a:rPr>
              <a:t>https</a:t>
            </a:r>
            <a:r>
              <a:rPr lang="de-DE" dirty="0">
                <a:hlinkClick r:id="rId3"/>
              </a:rPr>
              <a:t>://leonie-sh.de/lu1d/0000/preview/1</a:t>
            </a:r>
            <a:r>
              <a:rPr lang="de-DE" dirty="0">
                <a:solidFill>
                  <a:srgbClr val="FF0000"/>
                </a:solidFill>
              </a:rPr>
              <a:t> </a:t>
            </a:r>
            <a:endParaRPr lang="de-DE" dirty="0" smtClean="0">
              <a:solidFill>
                <a:srgbClr val="FF0000"/>
              </a:solidFill>
            </a:endParaRPr>
          </a:p>
          <a:p>
            <a:r>
              <a:rPr lang="de-DE" dirty="0"/>
              <a:t>Alle </a:t>
            </a:r>
            <a:r>
              <a:rPr lang="de-DE" dirty="0" smtClean="0"/>
              <a:t>wichtigen </a:t>
            </a:r>
            <a:r>
              <a:rPr lang="de-DE" dirty="0"/>
              <a:t>Informationen werden im Fachportal bereitgestellt: </a:t>
            </a:r>
            <a:r>
              <a:rPr lang="de-DE" sz="2000" dirty="0" smtClean="0">
                <a:hlinkClick r:id="rId4"/>
              </a:rPr>
              <a:t>Betriebliches Gesundheitsmanagement (BGM) - IQSH Fachportal (lernnetz.de)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4174957" y="5048906"/>
            <a:ext cx="3687090" cy="147732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e-DE" u="sng" dirty="0" smtClean="0"/>
              <a:t>TIPP</a:t>
            </a:r>
            <a:r>
              <a:rPr lang="de-DE" dirty="0" smtClean="0"/>
              <a:t>:</a:t>
            </a:r>
          </a:p>
          <a:p>
            <a:r>
              <a:rPr lang="de-DE" dirty="0" smtClean="0"/>
              <a:t>Bedenken Sie bei den Entwicklungsprozessen sowie ggf. zusätzlichen Befragungen, dass Sie den Personalrat frühzeitig einbinden!</a:t>
            </a:r>
          </a:p>
        </p:txBody>
      </p:sp>
    </p:spTree>
    <p:extLst>
      <p:ext uri="{BB962C8B-B14F-4D97-AF65-F5344CB8AC3E}">
        <p14:creationId xmlns:p14="http://schemas.microsoft.com/office/powerpoint/2010/main" val="336856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Wo können Sie sich zu Gesundheitsthemen informieren?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Übersicht unter </a:t>
            </a:r>
            <a:r>
              <a:rPr lang="de-DE" dirty="0">
                <a:hlinkClick r:id="rId2"/>
              </a:rPr>
              <a:t>schleswig-holstein.de </a:t>
            </a:r>
            <a:r>
              <a:rPr lang="de-DE" dirty="0" smtClean="0">
                <a:hlinkClick r:id="rId2"/>
              </a:rPr>
              <a:t>– Lehrkräftegesundheit</a:t>
            </a:r>
            <a:r>
              <a:rPr lang="de-DE" dirty="0" smtClean="0"/>
              <a:t> u.a. zu</a:t>
            </a:r>
          </a:p>
          <a:p>
            <a:pPr lvl="1"/>
            <a:r>
              <a:rPr lang="de-DE" dirty="0" smtClean="0"/>
              <a:t>Arbeits- und Gesundheitsschutz</a:t>
            </a:r>
          </a:p>
          <a:p>
            <a:pPr lvl="1"/>
            <a:r>
              <a:rPr lang="de-DE" dirty="0" smtClean="0"/>
              <a:t>Betriebliches </a:t>
            </a:r>
            <a:r>
              <a:rPr lang="de-DE" dirty="0"/>
              <a:t>Eingliederungsmanagement (BEM)</a:t>
            </a:r>
          </a:p>
          <a:p>
            <a:pPr lvl="1"/>
            <a:r>
              <a:rPr lang="de-DE" dirty="0" smtClean="0"/>
              <a:t>Hilfesystemen (Suchtgefährdung, psychosoziales Beratungsangebot)</a:t>
            </a:r>
          </a:p>
          <a:p>
            <a:pPr lvl="1"/>
            <a:r>
              <a:rPr lang="de-DE" dirty="0" smtClean="0"/>
              <a:t>Betriebliche Gesundheitsförderung (Coaching, Fortbildungen usw.)</a:t>
            </a:r>
          </a:p>
          <a:p>
            <a:r>
              <a:rPr lang="de-DE" dirty="0" smtClean="0"/>
              <a:t>Neben einer Darstellung der jeweiligen inhaltlichen Themen finden Sie auch eine Information zu Maßnahmen </a:t>
            </a:r>
            <a:r>
              <a:rPr lang="de-DE" smtClean="0"/>
              <a:t>und Ansprechpersonen.</a:t>
            </a:r>
            <a:endParaRPr lang="de-DE" dirty="0" smtClean="0"/>
          </a:p>
          <a:p>
            <a:r>
              <a:rPr lang="de-DE" dirty="0" smtClean="0"/>
              <a:t>Kontakt bei Hinweisen, Fragen und Anregungen zu den Themenseiten des MBWFK:</a:t>
            </a:r>
          </a:p>
          <a:p>
            <a:pPr lvl="1"/>
            <a:r>
              <a:rPr lang="de-DE" dirty="0" smtClean="0"/>
              <a:t>Frau Tanja </a:t>
            </a:r>
            <a:r>
              <a:rPr lang="de-DE" dirty="0"/>
              <a:t>Bürger (</a:t>
            </a:r>
            <a:r>
              <a:rPr lang="de-DE" dirty="0" smtClean="0">
                <a:hlinkClick r:id="rId3"/>
              </a:rPr>
              <a:t>Tanja.Buerger2@bimi.landsh.de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Frau Mareike Rudat (</a:t>
            </a:r>
            <a:r>
              <a:rPr lang="de-DE" dirty="0" smtClean="0">
                <a:hlinkClick r:id="rId4"/>
              </a:rPr>
              <a:t>Mareike.Rudat@bimi.landsh.de</a:t>
            </a:r>
            <a:r>
              <a:rPr lang="de-DE" dirty="0" smtClean="0"/>
              <a:t>)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621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</Words>
  <Application>Microsoft Office PowerPoint</Application>
  <PresentationFormat>Breitbild</PresentationFormat>
  <Paragraphs>39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Wingdings</vt:lpstr>
      <vt:lpstr>Office</vt:lpstr>
      <vt:lpstr>Unterstützung für die Schulen- in einem gestaffelten System</vt:lpstr>
      <vt:lpstr>Wie erfolgt das gestaffelte System?</vt:lpstr>
      <vt:lpstr>Ansprechpartner/-innen des IQSH</vt:lpstr>
      <vt:lpstr>Weitere Unterstützungen in Bezug auf die Statuserhebung</vt:lpstr>
      <vt:lpstr>Wo können Sie sich zu Gesundheitsthemen informieren? </vt:lpstr>
    </vt:vector>
  </TitlesOfParts>
  <Company>Land Schleswig-Holstein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Unterstützungssystem - Schulen- in einem gestaffelten System</dc:title>
  <dc:creator>Fojut, Petra (IQSH)</dc:creator>
  <cp:lastModifiedBy>Dr. Matthias Habetha</cp:lastModifiedBy>
  <cp:revision>12</cp:revision>
  <dcterms:created xsi:type="dcterms:W3CDTF">2024-01-15T14:07:35Z</dcterms:created>
  <dcterms:modified xsi:type="dcterms:W3CDTF">2024-02-08T11:10:18Z</dcterms:modified>
</cp:coreProperties>
</file>