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8" r:id="rId2"/>
    <p:sldId id="256" r:id="rId3"/>
    <p:sldId id="272" r:id="rId4"/>
    <p:sldId id="257" r:id="rId5"/>
    <p:sldId id="268" r:id="rId6"/>
    <p:sldId id="259" r:id="rId7"/>
    <p:sldId id="260" r:id="rId8"/>
    <p:sldId id="267" r:id="rId9"/>
    <p:sldId id="261" r:id="rId10"/>
    <p:sldId id="262" r:id="rId11"/>
    <p:sldId id="270" r:id="rId12"/>
    <p:sldId id="264" r:id="rId13"/>
    <p:sldId id="271" r:id="rId14"/>
    <p:sldId id="263" r:id="rId15"/>
    <p:sldId id="265" r:id="rId16"/>
    <p:sldId id="266"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678"/>
  </p:normalViewPr>
  <p:slideViewPr>
    <p:cSldViewPr snapToGrid="0">
      <p:cViewPr varScale="1">
        <p:scale>
          <a:sx n="140" d="100"/>
          <a:sy n="140" d="100"/>
        </p:scale>
        <p:origin x="232"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FB3AE-AF7E-1A4A-98EB-6091A530DBAD}" type="datetimeFigureOut">
              <a:rPr lang="de-DE" smtClean="0"/>
              <a:t>04.06.26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61A02-6511-3D45-8B6C-830B0D8E9CB0}" type="slidenum">
              <a:rPr lang="de-DE" smtClean="0"/>
              <a:t>‹Nr.›</a:t>
            </a:fld>
            <a:endParaRPr lang="de-DE"/>
          </a:p>
        </p:txBody>
      </p:sp>
    </p:spTree>
    <p:extLst>
      <p:ext uri="{BB962C8B-B14F-4D97-AF65-F5344CB8AC3E}">
        <p14:creationId xmlns:p14="http://schemas.microsoft.com/office/powerpoint/2010/main" val="394218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400" dirty="0">
                <a:latin typeface="Arial" panose="020B0604020202020204" pitchFamily="34" charset="0"/>
                <a:cs typeface="Arial" panose="020B0604020202020204" pitchFamily="34" charset="0"/>
              </a:rPr>
              <a:t>Herzlichen Dank für die Einladung zu dieser Auszeichnungsveranstaltung.</a:t>
            </a:r>
          </a:p>
          <a:p>
            <a:r>
              <a:rPr lang="de-DE" sz="2400" dirty="0">
                <a:latin typeface="Arial" panose="020B0604020202020204" pitchFamily="34" charset="0"/>
                <a:cs typeface="Arial" panose="020B0604020202020204" pitchFamily="34" charset="0"/>
              </a:rPr>
              <a:t>Ich freue mich, dass so viele Projekte hier in den Kreisen und in der Stadt Flensburg ausgezeichnet werden.</a:t>
            </a:r>
          </a:p>
          <a:p>
            <a:r>
              <a:rPr lang="de-DE" sz="2400" dirty="0">
                <a:latin typeface="Arial" panose="020B0604020202020204" pitchFamily="34" charset="0"/>
                <a:cs typeface="Arial" panose="020B0604020202020204" pitchFamily="34" charset="0"/>
              </a:rPr>
              <a:t>Fünf Schritte können Bildung für nachhaltige Entwicklung an unseren Schulen noch intensiver etablieren.</a:t>
            </a:r>
          </a:p>
          <a:p>
            <a:endParaRPr lang="de-DE" sz="2000" dirty="0"/>
          </a:p>
        </p:txBody>
      </p:sp>
      <p:sp>
        <p:nvSpPr>
          <p:cNvPr id="4" name="Foliennummernplatzhalter 3"/>
          <p:cNvSpPr>
            <a:spLocks noGrp="1"/>
          </p:cNvSpPr>
          <p:nvPr>
            <p:ph type="sldNum" sz="quarter" idx="5"/>
          </p:nvPr>
        </p:nvSpPr>
        <p:spPr/>
        <p:txBody>
          <a:bodyPr/>
          <a:lstStyle/>
          <a:p>
            <a:fld id="{21AA7E0F-D897-8A44-BDD4-159441B1DCD9}" type="slidenum">
              <a:rPr lang="de-DE" smtClean="0"/>
              <a:t>1</a:t>
            </a:fld>
            <a:endParaRPr lang="de-DE"/>
          </a:p>
        </p:txBody>
      </p:sp>
    </p:spTree>
    <p:extLst>
      <p:ext uri="{BB962C8B-B14F-4D97-AF65-F5344CB8AC3E}">
        <p14:creationId xmlns:p14="http://schemas.microsoft.com/office/powerpoint/2010/main" val="2606317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847EA-5106-D3B9-3187-87385D9CC1D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8451FB6-6024-A4FC-8918-5D64D0233D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E455070-449A-A927-D2F6-F1888DE5C12F}"/>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5" name="Fußzeilenplatzhalter 4">
            <a:extLst>
              <a:ext uri="{FF2B5EF4-FFF2-40B4-BE49-F238E27FC236}">
                <a16:creationId xmlns:a16="http://schemas.microsoft.com/office/drawing/2014/main" id="{7E078E83-EECC-7909-1827-C33A148D15E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E9CB954-D430-B199-0CE5-23E49EF2FC69}"/>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3369897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47687-BEAD-5726-36A6-C5E50159403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C40188A-142F-B333-29DD-1705BCCA6B8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AF1A9DC-76FE-7E0A-2C6A-D40BD584A3B2}"/>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5" name="Fußzeilenplatzhalter 4">
            <a:extLst>
              <a:ext uri="{FF2B5EF4-FFF2-40B4-BE49-F238E27FC236}">
                <a16:creationId xmlns:a16="http://schemas.microsoft.com/office/drawing/2014/main" id="{03660993-E829-9CA5-5BB0-6236DAD8FAA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BD68462-0161-906B-E85D-1AD73127C92B}"/>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707245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D43F190-77EB-27C7-EEE7-0C3B894A53A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161DC6B-98BA-994F-96CB-4964B655189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5EDF3C3-2E6A-47EF-6486-8CA47141A638}"/>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5" name="Fußzeilenplatzhalter 4">
            <a:extLst>
              <a:ext uri="{FF2B5EF4-FFF2-40B4-BE49-F238E27FC236}">
                <a16:creationId xmlns:a16="http://schemas.microsoft.com/office/drawing/2014/main" id="{59AF9076-7A0F-D1BC-1C47-397DE4B3EA8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BAC754-5EB9-1778-050A-4D53B5072368}"/>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429170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E897A-0777-5A62-6953-9D2DB63970D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3AC1D73-A879-6885-70B1-079FEE56E6A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AF73E82-FA7A-F43D-C103-9D32C57E6C9C}"/>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5" name="Fußzeilenplatzhalter 4">
            <a:extLst>
              <a:ext uri="{FF2B5EF4-FFF2-40B4-BE49-F238E27FC236}">
                <a16:creationId xmlns:a16="http://schemas.microsoft.com/office/drawing/2014/main" id="{69735B72-6599-0B02-069B-3351C6199D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7500AEE-262A-245C-8D95-9EC77DA79E21}"/>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309617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B34EB-9024-168C-A4EF-364B63E1222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D1B7CAE-3DFD-C551-0899-E14695284F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E4D14F5-1642-0008-3A6A-9301BC6B2C88}"/>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5" name="Fußzeilenplatzhalter 4">
            <a:extLst>
              <a:ext uri="{FF2B5EF4-FFF2-40B4-BE49-F238E27FC236}">
                <a16:creationId xmlns:a16="http://schemas.microsoft.com/office/drawing/2014/main" id="{8B2535E6-EFD8-CBEF-7CD0-49ED153641F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4714D08-9A87-F170-C262-3901969EFF63}"/>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253006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9625A-0D49-EB4D-FB47-A0BFA9C82D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4501BFB-714B-347A-EA6D-59539AAC768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AFB7342-1049-95D3-DDBD-BA0C67F46AA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6679F32-A534-A00B-3146-9676CFB233A1}"/>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6" name="Fußzeilenplatzhalter 5">
            <a:extLst>
              <a:ext uri="{FF2B5EF4-FFF2-40B4-BE49-F238E27FC236}">
                <a16:creationId xmlns:a16="http://schemas.microsoft.com/office/drawing/2014/main" id="{5C5BD272-0162-305E-0E13-140CB72B878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EC97533-218A-B09D-71BF-6E679A76DC33}"/>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2291463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F86230-A634-0978-81C4-8EE50BD41C7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AA5A71C-9BA6-2133-BE00-B87E42FC2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BC0D820-CEF0-F50C-5EDD-ABE15ACB277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C33ACF0-4A71-76AC-A39F-E208B0ABC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F660726-8B46-ED67-E841-B8A83C62F03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CBBA9F7-DA75-7ED9-0E04-BF165A40359C}"/>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8" name="Fußzeilenplatzhalter 7">
            <a:extLst>
              <a:ext uri="{FF2B5EF4-FFF2-40B4-BE49-F238E27FC236}">
                <a16:creationId xmlns:a16="http://schemas.microsoft.com/office/drawing/2014/main" id="{C7AF6DD7-7E0F-55F7-2F22-B366883133B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296D3D9-B0AA-7371-8501-7E254C446B42}"/>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3255957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E8020-F135-1FB7-D65B-E8E89992A8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4998C34-7DF1-5A96-2F40-F81DB107FBD1}"/>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4" name="Fußzeilenplatzhalter 3">
            <a:extLst>
              <a:ext uri="{FF2B5EF4-FFF2-40B4-BE49-F238E27FC236}">
                <a16:creationId xmlns:a16="http://schemas.microsoft.com/office/drawing/2014/main" id="{0B83F180-96E4-665A-47E5-FC749E96579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5E4DD3B-F470-69B5-AB23-B6DD80DB9223}"/>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246231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266C36A-A860-E012-BCE7-1152281EC267}"/>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3" name="Fußzeilenplatzhalter 2">
            <a:extLst>
              <a:ext uri="{FF2B5EF4-FFF2-40B4-BE49-F238E27FC236}">
                <a16:creationId xmlns:a16="http://schemas.microsoft.com/office/drawing/2014/main" id="{2C5E2131-0A9E-9D7D-D555-86BFA06057C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EB92B88-87EC-B2F8-EC2E-19ADEAD53B15}"/>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20809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7C31F-75FB-BBD0-46F7-A295BDA9F0D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B192776-395E-2024-0C16-73756E2C5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EDB188B-A2B5-8E72-CEA6-B7D74DE43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8CB4662-81B9-907E-4808-0FC3B07208DF}"/>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6" name="Fußzeilenplatzhalter 5">
            <a:extLst>
              <a:ext uri="{FF2B5EF4-FFF2-40B4-BE49-F238E27FC236}">
                <a16:creationId xmlns:a16="http://schemas.microsoft.com/office/drawing/2014/main" id="{3A1FFA9E-148F-6ECE-8988-632CC654A9D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1539FFB-A73B-E8DC-24BF-DF47589D0501}"/>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409473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8BC61-9850-EBA7-5B06-A37577DA6B7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73B827D-8CB4-88F0-30D4-81EE9F029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3C30030-0BFA-965E-8FAC-6786517E9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E3D790F-B4C3-C90B-D72C-D4CD480A7B2C}"/>
              </a:ext>
            </a:extLst>
          </p:cNvPr>
          <p:cNvSpPr>
            <a:spLocks noGrp="1"/>
          </p:cNvSpPr>
          <p:nvPr>
            <p:ph type="dt" sz="half" idx="10"/>
          </p:nvPr>
        </p:nvSpPr>
        <p:spPr/>
        <p:txBody>
          <a:bodyPr/>
          <a:lstStyle/>
          <a:p>
            <a:fld id="{AEDF5B28-2A66-FC4A-B284-CD4A9A02614B}" type="datetimeFigureOut">
              <a:rPr lang="de-DE" smtClean="0"/>
              <a:t>04.06.26</a:t>
            </a:fld>
            <a:endParaRPr lang="de-DE"/>
          </a:p>
        </p:txBody>
      </p:sp>
      <p:sp>
        <p:nvSpPr>
          <p:cNvPr id="6" name="Fußzeilenplatzhalter 5">
            <a:extLst>
              <a:ext uri="{FF2B5EF4-FFF2-40B4-BE49-F238E27FC236}">
                <a16:creationId xmlns:a16="http://schemas.microsoft.com/office/drawing/2014/main" id="{B5AAE70D-67E3-1BDF-470A-E26B616DE4F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828AE8-5117-78BA-6756-49837395B085}"/>
              </a:ext>
            </a:extLst>
          </p:cNvPr>
          <p:cNvSpPr>
            <a:spLocks noGrp="1"/>
          </p:cNvSpPr>
          <p:nvPr>
            <p:ph type="sldNum" sz="quarter" idx="12"/>
          </p:nvPr>
        </p:nvSpPr>
        <p:spPr/>
        <p:txBody>
          <a:bodyPr/>
          <a:lstStyle/>
          <a:p>
            <a:fld id="{4396A70A-640D-3645-8A7A-6ECA12DB405E}" type="slidenum">
              <a:rPr lang="de-DE" smtClean="0"/>
              <a:t>‹Nr.›</a:t>
            </a:fld>
            <a:endParaRPr lang="de-DE"/>
          </a:p>
        </p:txBody>
      </p:sp>
    </p:spTree>
    <p:extLst>
      <p:ext uri="{BB962C8B-B14F-4D97-AF65-F5344CB8AC3E}">
        <p14:creationId xmlns:p14="http://schemas.microsoft.com/office/powerpoint/2010/main" val="1636968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246B002-7C6D-D2EB-C3B5-E90E8E4C9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713210-3117-6C59-D9C7-B381D423F9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0454D9F-7CE0-52DB-8DAD-DD551C636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DF5B28-2A66-FC4A-B284-CD4A9A02614B}" type="datetimeFigureOut">
              <a:rPr lang="de-DE" smtClean="0"/>
              <a:t>04.06.26</a:t>
            </a:fld>
            <a:endParaRPr lang="de-DE"/>
          </a:p>
        </p:txBody>
      </p:sp>
      <p:sp>
        <p:nvSpPr>
          <p:cNvPr id="5" name="Fußzeilenplatzhalter 4">
            <a:extLst>
              <a:ext uri="{FF2B5EF4-FFF2-40B4-BE49-F238E27FC236}">
                <a16:creationId xmlns:a16="http://schemas.microsoft.com/office/drawing/2014/main" id="{286B55F9-2DFA-8E45-04AB-EA4DF82E1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F696F4D7-C1DD-E926-FA6C-53FEE1D45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96A70A-640D-3645-8A7A-6ECA12DB405E}" type="slidenum">
              <a:rPr lang="de-DE" smtClean="0"/>
              <a:t>‹Nr.›</a:t>
            </a:fld>
            <a:endParaRPr lang="de-DE"/>
          </a:p>
        </p:txBody>
      </p:sp>
    </p:spTree>
    <p:extLst>
      <p:ext uri="{BB962C8B-B14F-4D97-AF65-F5344CB8AC3E}">
        <p14:creationId xmlns:p14="http://schemas.microsoft.com/office/powerpoint/2010/main" val="3270849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bliotheken-sh.de/projekte-bestaende/mobile-saatgutbibliothek-schleswig-holstein" TargetMode="External"/><Relationship Id="rId2" Type="http://schemas.openxmlformats.org/officeDocument/2006/relationships/hyperlink" Target="https://www.rieger-hofmann.de/sortiment-shop/mischungen.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4EC89C6-2D24-E6C9-57E4-02DE809BBD7C}"/>
              </a:ext>
            </a:extLst>
          </p:cNvPr>
          <p:cNvSpPr txBox="1"/>
          <p:nvPr/>
        </p:nvSpPr>
        <p:spPr>
          <a:xfrm>
            <a:off x="1290146" y="900077"/>
            <a:ext cx="10063654" cy="954107"/>
          </a:xfrm>
          <a:prstGeom prst="rect">
            <a:avLst/>
          </a:prstGeom>
          <a:noFill/>
        </p:spPr>
        <p:txBody>
          <a:bodyPr wrap="square">
            <a:spAutoFit/>
          </a:bodyPr>
          <a:lstStyle/>
          <a:p>
            <a:pPr algn="ctr">
              <a:buNone/>
            </a:pPr>
            <a:r>
              <a:rPr lang="de-DE" sz="2800" b="1" dirty="0">
                <a:effectLst/>
                <a:latin typeface="Times New Roman" panose="02020603050405020304" pitchFamily="18" charset="0"/>
              </a:rPr>
              <a:t>Auszeichnungsveranstaltung der Zukunftsschulen</a:t>
            </a:r>
          </a:p>
          <a:p>
            <a:pPr>
              <a:buNone/>
            </a:pPr>
            <a:r>
              <a:rPr lang="de-DE" sz="2800" b="1" dirty="0">
                <a:effectLst/>
                <a:latin typeface="Times New Roman" panose="02020603050405020304" pitchFamily="18" charset="0"/>
              </a:rPr>
              <a:t> </a:t>
            </a:r>
            <a:endParaRPr lang="de-DE" sz="2400" b="1" dirty="0">
              <a:effectLst/>
              <a:latin typeface="Times New Roman" panose="02020603050405020304" pitchFamily="18" charset="0"/>
            </a:endParaRPr>
          </a:p>
        </p:txBody>
      </p:sp>
      <p:graphicFrame>
        <p:nvGraphicFramePr>
          <p:cNvPr id="11" name="Tabelle 10">
            <a:extLst>
              <a:ext uri="{FF2B5EF4-FFF2-40B4-BE49-F238E27FC236}">
                <a16:creationId xmlns:a16="http://schemas.microsoft.com/office/drawing/2014/main" id="{D1A5A7E9-1626-09BF-9B90-2470338D3F31}"/>
              </a:ext>
            </a:extLst>
          </p:cNvPr>
          <p:cNvGraphicFramePr>
            <a:graphicFrameLocks noGrp="1"/>
          </p:cNvGraphicFramePr>
          <p:nvPr/>
        </p:nvGraphicFramePr>
        <p:xfrm>
          <a:off x="801029" y="1961139"/>
          <a:ext cx="10157079" cy="1158240"/>
        </p:xfrm>
        <a:graphic>
          <a:graphicData uri="http://schemas.openxmlformats.org/drawingml/2006/table">
            <a:tbl>
              <a:tblPr/>
              <a:tblGrid>
                <a:gridCol w="247650">
                  <a:extLst>
                    <a:ext uri="{9D8B030D-6E8A-4147-A177-3AD203B41FA5}">
                      <a16:colId xmlns:a16="http://schemas.microsoft.com/office/drawing/2014/main" val="3294460061"/>
                    </a:ext>
                  </a:extLst>
                </a:gridCol>
                <a:gridCol w="9909429">
                  <a:extLst>
                    <a:ext uri="{9D8B030D-6E8A-4147-A177-3AD203B41FA5}">
                      <a16:colId xmlns:a16="http://schemas.microsoft.com/office/drawing/2014/main" val="179254448"/>
                    </a:ext>
                  </a:extLst>
                </a:gridCol>
              </a:tblGrid>
              <a:tr h="0">
                <a:tc>
                  <a:txBody>
                    <a:bodyPr/>
                    <a:lstStyle/>
                    <a:p>
                      <a:pPr algn="ctr">
                        <a:buNone/>
                      </a:pPr>
                      <a:r>
                        <a:rPr lang="de-DE" sz="2400" dirty="0">
                          <a:effectLst/>
                          <a:latin typeface="Times New Roman" panose="02020603050405020304" pitchFamily="18" charset="0"/>
                        </a:rPr>
                        <a:t> </a:t>
                      </a:r>
                    </a:p>
                  </a:txBody>
                  <a:tcPr marL="47625" marR="47625" marT="0" marB="0">
                    <a:lnL>
                      <a:noFill/>
                    </a:lnL>
                    <a:lnR>
                      <a:noFill/>
                    </a:lnR>
                    <a:lnT>
                      <a:noFill/>
                    </a:lnT>
                    <a:lnB>
                      <a:noFill/>
                    </a:lnB>
                    <a:noFill/>
                  </a:tcPr>
                </a:tc>
                <a:tc>
                  <a:txBody>
                    <a:bodyPr/>
                    <a:lstStyle/>
                    <a:p>
                      <a:pPr marL="0" indent="0" algn="ctr">
                        <a:buNone/>
                        <a:tabLst>
                          <a:tab pos="173038" algn="l"/>
                          <a:tab pos="346075" algn="l"/>
                        </a:tabLst>
                      </a:pPr>
                      <a:r>
                        <a:rPr lang="de-DE" sz="2800" b="1" dirty="0">
                          <a:effectLst/>
                          <a:latin typeface="Times New Roman" panose="02020603050405020304" pitchFamily="18" charset="0"/>
                        </a:rPr>
                        <a:t>Karl-Martin Ricker</a:t>
                      </a:r>
                      <a:r>
                        <a:rPr lang="de-DE" sz="2800" dirty="0">
                          <a:effectLst/>
                          <a:latin typeface="Times New Roman" panose="02020603050405020304" pitchFamily="18" charset="0"/>
                        </a:rPr>
                        <a:t> </a:t>
                      </a:r>
                    </a:p>
                    <a:p>
                      <a:pPr algn="ctr">
                        <a:buNone/>
                      </a:pPr>
                      <a:r>
                        <a:rPr lang="de-DE" sz="2400" b="1" dirty="0">
                          <a:solidFill>
                            <a:srgbClr val="00B050"/>
                          </a:solidFill>
                          <a:effectLst/>
                          <a:latin typeface="Times New Roman" panose="02020603050405020304" pitchFamily="18" charset="0"/>
                        </a:rPr>
                        <a:t>Partner der </a:t>
                      </a:r>
                      <a:r>
                        <a:rPr lang="de-DE" sz="2400" b="1" dirty="0" err="1">
                          <a:solidFill>
                            <a:srgbClr val="00B050"/>
                          </a:solidFill>
                          <a:effectLst/>
                          <a:latin typeface="Times New Roman" panose="02020603050405020304" pitchFamily="18" charset="0"/>
                        </a:rPr>
                        <a:t>Zukunftsschule.SH</a:t>
                      </a:r>
                      <a:r>
                        <a:rPr lang="de-DE" sz="2400" b="1" dirty="0">
                          <a:solidFill>
                            <a:srgbClr val="00B050"/>
                          </a:solidFill>
                          <a:effectLst/>
                          <a:latin typeface="Times New Roman" panose="02020603050405020304" pitchFamily="18" charset="0"/>
                        </a:rPr>
                        <a:t> (e.V.)“ </a:t>
                      </a:r>
                    </a:p>
                    <a:p>
                      <a:pPr algn="ctr">
                        <a:buNone/>
                      </a:pPr>
                      <a:endParaRPr lang="de-DE" sz="2400" dirty="0">
                        <a:effectLst/>
                        <a:latin typeface="Times New Roman" panose="02020603050405020304" pitchFamily="18" charset="0"/>
                      </a:endParaRPr>
                    </a:p>
                  </a:txBody>
                  <a:tcPr marL="47625" marR="47625" marT="0" marB="0">
                    <a:lnL>
                      <a:noFill/>
                    </a:lnL>
                    <a:lnR>
                      <a:noFill/>
                    </a:lnR>
                    <a:lnT>
                      <a:noFill/>
                    </a:lnT>
                    <a:lnB>
                      <a:noFill/>
                    </a:lnB>
                    <a:noFill/>
                  </a:tcPr>
                </a:tc>
                <a:extLst>
                  <a:ext uri="{0D108BD9-81ED-4DB2-BD59-A6C34878D82A}">
                    <a16:rowId xmlns:a16="http://schemas.microsoft.com/office/drawing/2014/main" val="3872985806"/>
                  </a:ext>
                </a:extLst>
              </a:tr>
            </a:tbl>
          </a:graphicData>
        </a:graphic>
      </p:graphicFrame>
      <p:sp>
        <p:nvSpPr>
          <p:cNvPr id="12" name="Rectangle 3">
            <a:extLst>
              <a:ext uri="{FF2B5EF4-FFF2-40B4-BE49-F238E27FC236}">
                <a16:creationId xmlns:a16="http://schemas.microsoft.com/office/drawing/2014/main" id="{EB54F525-ADFF-F7A6-DB56-D01949AAC361}"/>
              </a:ext>
            </a:extLst>
          </p:cNvPr>
          <p:cNvSpPr>
            <a:spLocks noChangeArrowheads="1"/>
          </p:cNvSpPr>
          <p:nvPr/>
        </p:nvSpPr>
        <p:spPr bwMode="auto">
          <a:xfrm>
            <a:off x="838200" y="447220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900" b="0" i="0" u="none" strike="noStrike" cap="none" normalizeH="0" baseline="0">
                <a:ln>
                  <a:noFill/>
                </a:ln>
                <a:solidFill>
                  <a:schemeClr val="tx1"/>
                </a:solidFill>
                <a:effectLst/>
                <a:latin typeface="Times New Roman" panose="02020603050405020304" pitchFamily="18"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19" name="Grafik 18" descr="Ein Bild, das Text, Schrift, Grafiken, Grafikdesign enthält.&#10;&#10;KI-generierte Inhalte können fehlerhaft sein.">
            <a:extLst>
              <a:ext uri="{FF2B5EF4-FFF2-40B4-BE49-F238E27FC236}">
                <a16:creationId xmlns:a16="http://schemas.microsoft.com/office/drawing/2014/main" id="{3D4289A1-AF22-930D-457C-01B825760004}"/>
              </a:ext>
            </a:extLst>
          </p:cNvPr>
          <p:cNvPicPr>
            <a:picLocks noChangeAspect="1"/>
          </p:cNvPicPr>
          <p:nvPr/>
        </p:nvPicPr>
        <p:blipFill>
          <a:blip r:embed="rId3"/>
          <a:stretch>
            <a:fillRect/>
          </a:stretch>
        </p:blipFill>
        <p:spPr>
          <a:xfrm>
            <a:off x="2738132" y="4538320"/>
            <a:ext cx="4032094" cy="1588401"/>
          </a:xfrm>
          <a:prstGeom prst="rect">
            <a:avLst/>
          </a:prstGeom>
        </p:spPr>
      </p:pic>
      <p:graphicFrame>
        <p:nvGraphicFramePr>
          <p:cNvPr id="20" name="Tabelle 19">
            <a:extLst>
              <a:ext uri="{FF2B5EF4-FFF2-40B4-BE49-F238E27FC236}">
                <a16:creationId xmlns:a16="http://schemas.microsoft.com/office/drawing/2014/main" id="{FC066ADF-788E-F808-3C45-66044FA2307C}"/>
              </a:ext>
            </a:extLst>
          </p:cNvPr>
          <p:cNvGraphicFramePr>
            <a:graphicFrameLocks noGrp="1"/>
          </p:cNvGraphicFramePr>
          <p:nvPr/>
        </p:nvGraphicFramePr>
        <p:xfrm>
          <a:off x="1290146" y="3273125"/>
          <a:ext cx="10515600" cy="853440"/>
        </p:xfrm>
        <a:graphic>
          <a:graphicData uri="http://schemas.openxmlformats.org/drawingml/2006/table">
            <a:tbl>
              <a:tblPr/>
              <a:tblGrid>
                <a:gridCol w="10515600">
                  <a:extLst>
                    <a:ext uri="{9D8B030D-6E8A-4147-A177-3AD203B41FA5}">
                      <a16:colId xmlns:a16="http://schemas.microsoft.com/office/drawing/2014/main" val="2602909396"/>
                    </a:ext>
                  </a:extLst>
                </a:gridCol>
              </a:tblGrid>
              <a:tr h="0">
                <a:tc>
                  <a:txBody>
                    <a:bodyPr/>
                    <a:lstStyle/>
                    <a:p>
                      <a:pPr>
                        <a:buNone/>
                      </a:pPr>
                      <a:r>
                        <a:rPr lang="de-DE" sz="2800" b="1" i="1" dirty="0">
                          <a:effectLst/>
                          <a:latin typeface="Times New Roman" panose="02020603050405020304" pitchFamily="18" charset="0"/>
                        </a:rPr>
                        <a:t>Wie können wir mehr Bildung für nachhaltige Entwicklung an unseren Schulen etablieren? </a:t>
                      </a:r>
                      <a:endParaRPr lang="de-DE" sz="2800" dirty="0">
                        <a:effectLst/>
                        <a:latin typeface="Times New Roman" panose="02020603050405020304" pitchFamily="18" charset="0"/>
                      </a:endParaRPr>
                    </a:p>
                  </a:txBody>
                  <a:tcPr marL="47625" marR="47625" marT="0" marB="0">
                    <a:lnL>
                      <a:noFill/>
                    </a:lnL>
                    <a:lnR>
                      <a:noFill/>
                    </a:lnR>
                    <a:lnT>
                      <a:noFill/>
                    </a:lnT>
                    <a:lnB>
                      <a:noFill/>
                    </a:lnB>
                    <a:noFill/>
                  </a:tcPr>
                </a:tc>
                <a:extLst>
                  <a:ext uri="{0D108BD9-81ED-4DB2-BD59-A6C34878D82A}">
                    <a16:rowId xmlns:a16="http://schemas.microsoft.com/office/drawing/2014/main" val="1615036436"/>
                  </a:ext>
                </a:extLst>
              </a:tr>
            </a:tbl>
          </a:graphicData>
        </a:graphic>
      </p:graphicFrame>
      <p:sp>
        <p:nvSpPr>
          <p:cNvPr id="21" name="Rectangle 4">
            <a:extLst>
              <a:ext uri="{FF2B5EF4-FFF2-40B4-BE49-F238E27FC236}">
                <a16:creationId xmlns:a16="http://schemas.microsoft.com/office/drawing/2014/main" id="{7FEE2A86-A09B-B480-99A3-4A116440D46A}"/>
              </a:ext>
            </a:extLst>
          </p:cNvPr>
          <p:cNvSpPr>
            <a:spLocks noChangeArrowheads="1"/>
          </p:cNvSpPr>
          <p:nvPr/>
        </p:nvSpPr>
        <p:spPr bwMode="auto">
          <a:xfrm>
            <a:off x="838200" y="491483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900" b="0" i="0" u="none" strike="noStrike" cap="none" normalizeH="0" baseline="0">
                <a:ln>
                  <a:noFill/>
                </a:ln>
                <a:solidFill>
                  <a:schemeClr val="tx1"/>
                </a:solidFill>
                <a:effectLst/>
                <a:latin typeface="Times New Roman" panose="02020603050405020304" pitchFamily="18"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22" name="Grafik 21">
            <a:extLst>
              <a:ext uri="{FF2B5EF4-FFF2-40B4-BE49-F238E27FC236}">
                <a16:creationId xmlns:a16="http://schemas.microsoft.com/office/drawing/2014/main" id="{8AAF5FBE-C93C-721C-DADF-4A5AE9160634}"/>
              </a:ext>
            </a:extLst>
          </p:cNvPr>
          <p:cNvPicPr>
            <a:picLocks noChangeAspect="1"/>
          </p:cNvPicPr>
          <p:nvPr/>
        </p:nvPicPr>
        <p:blipFill>
          <a:blip r:embed="rId4"/>
          <a:stretch>
            <a:fillRect/>
          </a:stretch>
        </p:blipFill>
        <p:spPr>
          <a:xfrm>
            <a:off x="7891767" y="4843423"/>
            <a:ext cx="1271939" cy="1271939"/>
          </a:xfrm>
          <a:prstGeom prst="rect">
            <a:avLst/>
          </a:prstGeom>
        </p:spPr>
      </p:pic>
    </p:spTree>
    <p:extLst>
      <p:ext uri="{BB962C8B-B14F-4D97-AF65-F5344CB8AC3E}">
        <p14:creationId xmlns:p14="http://schemas.microsoft.com/office/powerpoint/2010/main" val="329101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F863931-08D9-CFF7-36B9-641AD6E084C5}"/>
              </a:ext>
            </a:extLst>
          </p:cNvPr>
          <p:cNvSpPr>
            <a:spLocks noGrp="1"/>
          </p:cNvSpPr>
          <p:nvPr>
            <p:ph type="title"/>
          </p:nvPr>
        </p:nvSpPr>
        <p:spPr>
          <a:xfrm>
            <a:off x="838201" y="365125"/>
            <a:ext cx="5251316" cy="1807305"/>
          </a:xfrm>
        </p:spPr>
        <p:txBody>
          <a:bodyPr>
            <a:normAutofit/>
          </a:bodyPr>
          <a:lstStyle/>
          <a:p>
            <a:r>
              <a:rPr lang="de-DE" dirty="0"/>
              <a:t>Projektplanung nach den Sommerferien</a:t>
            </a:r>
          </a:p>
        </p:txBody>
      </p:sp>
      <p:sp>
        <p:nvSpPr>
          <p:cNvPr id="3" name="Inhaltsplatzhalter 2">
            <a:extLst>
              <a:ext uri="{FF2B5EF4-FFF2-40B4-BE49-F238E27FC236}">
                <a16:creationId xmlns:a16="http://schemas.microsoft.com/office/drawing/2014/main" id="{638D8E8F-A5C6-2524-1CF4-8E05FFB6F128}"/>
              </a:ext>
            </a:extLst>
          </p:cNvPr>
          <p:cNvSpPr>
            <a:spLocks noGrp="1"/>
          </p:cNvSpPr>
          <p:nvPr>
            <p:ph idx="1"/>
          </p:nvPr>
        </p:nvSpPr>
        <p:spPr>
          <a:xfrm>
            <a:off x="838200" y="2333297"/>
            <a:ext cx="4619621" cy="3843666"/>
          </a:xfrm>
        </p:spPr>
        <p:txBody>
          <a:bodyPr>
            <a:normAutofit/>
          </a:bodyPr>
          <a:lstStyle/>
          <a:p>
            <a:pPr marL="0" indent="0">
              <a:buNone/>
            </a:pPr>
            <a:r>
              <a:rPr lang="de-DE" sz="1400" b="1" dirty="0"/>
              <a:t>Zusammen mit außerschulischen ExpertInnen: </a:t>
            </a:r>
          </a:p>
          <a:p>
            <a:pPr marL="0" indent="0">
              <a:buNone/>
            </a:pPr>
            <a:endParaRPr lang="de-DE" sz="1400" dirty="0"/>
          </a:p>
          <a:p>
            <a:pPr marL="0" indent="0">
              <a:buNone/>
            </a:pPr>
            <a:r>
              <a:rPr lang="de-DE" sz="1400" dirty="0"/>
              <a:t>Wo lohnt es sich, auf dem Schulgelände die Artenvielfalt </a:t>
            </a:r>
          </a:p>
          <a:p>
            <a:pPr marL="0" indent="0">
              <a:buNone/>
            </a:pPr>
            <a:r>
              <a:rPr lang="de-DE" sz="1400" dirty="0"/>
              <a:t>der Pflanzen zu verbessern?</a:t>
            </a:r>
          </a:p>
          <a:p>
            <a:pPr marL="0" indent="0">
              <a:buNone/>
            </a:pPr>
            <a:r>
              <a:rPr lang="de-DE" sz="1400" dirty="0"/>
              <a:t>Gibt es andere Ideen zur Förderung der Artenvielfalt? </a:t>
            </a:r>
          </a:p>
          <a:p>
            <a:pPr marL="0" indent="0">
              <a:buNone/>
            </a:pPr>
            <a:r>
              <a:rPr lang="de-DE" sz="1400" dirty="0"/>
              <a:t>Was brauchen wir dafür?</a:t>
            </a:r>
          </a:p>
          <a:p>
            <a:pPr marL="0" indent="0">
              <a:buNone/>
            </a:pPr>
            <a:r>
              <a:rPr lang="de-DE" sz="1400" dirty="0"/>
              <a:t>Wie gehen wir vor? </a:t>
            </a:r>
          </a:p>
          <a:p>
            <a:pPr marL="0" indent="0">
              <a:buNone/>
            </a:pPr>
            <a:r>
              <a:rPr lang="de-DE" sz="1400" dirty="0"/>
              <a:t>Wer übernimmt wann welche Aufgaben? </a:t>
            </a:r>
          </a:p>
          <a:p>
            <a:pPr marL="0" indent="0">
              <a:buNone/>
            </a:pPr>
            <a:endParaRPr lang="de-DE" sz="1400" dirty="0"/>
          </a:p>
          <a:p>
            <a:pPr marL="0" indent="0">
              <a:buNone/>
            </a:pPr>
            <a:r>
              <a:rPr lang="de-DE" sz="1400" b="1" dirty="0"/>
              <a:t>Einreichung der Projektplanung </a:t>
            </a:r>
          </a:p>
          <a:p>
            <a:pPr marL="0" indent="0">
              <a:buNone/>
            </a:pPr>
            <a:r>
              <a:rPr lang="de-DE" sz="1400" dirty="0"/>
              <a:t>beim Vorstand des Vereins Partner der Zukunftsschulen im September 2026</a:t>
            </a:r>
          </a:p>
        </p:txBody>
      </p:sp>
      <p:pic>
        <p:nvPicPr>
          <p:cNvPr id="4" name="slide9_image_de_labels" descr="Bitte korrigiere im bestehenden Foto die deutsche handschriftliche Beschriftung unten rechts: verwende korrektes Deutsch „Vogelhäuschen“ (alternativ kurz „Nistkästen“, wenn Platz knapp ist) – keine Doppel-s-Schreibung. Sorge außerdem dafür, dass alle handschriftlichen Labels vollständig sichtbar sind und nicht am rechten oder unteren Bildrand abgeschnitten werden: verschiebe/skalieren der Handschrift innerhalb des Posters so, dass rundum ein kleiner Sicherheitsrand bleibt (ähnlich wie zuvor), ohne Perspektive oder Foto-Look zu verändern. Behalte Fotorealismus, Marker-/Handschriftstil, Farben, Papierstruktur, Personen/Hände und restlichen Plan exakt bei. Keine neuen Elemente, keine Druckschrift, nur handschriftliche deutsche Labels sauber innerhalb der Posterfläche.">
            <a:extLst>
              <a:ext uri="{FF2B5EF4-FFF2-40B4-BE49-F238E27FC236}">
                <a16:creationId xmlns:a16="http://schemas.microsoft.com/office/drawing/2014/main" id="{D828F561-82FD-094D-8AD8-F8E6F9D04235}"/>
              </a:ext>
            </a:extLst>
          </p:cNvPr>
          <p:cNvPicPr>
            <a:picLocks noChangeAspect="1"/>
          </p:cNvPicPr>
          <p:nvPr/>
        </p:nvPicPr>
        <p:blipFill>
          <a:blip r:embed="rId2"/>
          <a:srcRect l="6527" r="652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mask_vogelhaeuschen_rightedge">
            <a:extLst>
              <a:ext uri="{FF2B5EF4-FFF2-40B4-BE49-F238E27FC236}">
                <a16:creationId xmlns:a16="http://schemas.microsoft.com/office/drawing/2014/main" id="{D8E39D77-F1A6-4D3D-8E51-A12358713D97}"/>
              </a:ext>
            </a:extLst>
          </p:cNvPr>
          <p:cNvSpPr/>
          <p:nvPr/>
        </p:nvSpPr>
        <p:spPr>
          <a:xfrm>
            <a:off x="11430000" y="5207000"/>
            <a:ext cx="762000" cy="1143000"/>
          </a:xfrm>
          <a:prstGeom prst="rect">
            <a:avLst/>
          </a:prstGeom>
          <a:solidFill>
            <a:srgbClr val="F7F5F2"/>
          </a:solidFill>
          <a:ln w="0" cap="flat" cmpd="sng" algn="ctr">
            <a:solidFill>
              <a:srgbClr val="F7F5F2"/>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mask_totholzhaufen_bottomedge">
            <a:extLst>
              <a:ext uri="{FF2B5EF4-FFF2-40B4-BE49-F238E27FC236}">
                <a16:creationId xmlns:a16="http://schemas.microsoft.com/office/drawing/2014/main" id="{B56E9853-749A-437B-A543-8664D97AAE96}"/>
              </a:ext>
            </a:extLst>
          </p:cNvPr>
          <p:cNvSpPr/>
          <p:nvPr/>
        </p:nvSpPr>
        <p:spPr>
          <a:xfrm>
            <a:off x="6604000" y="6146800"/>
            <a:ext cx="3048000" cy="431800"/>
          </a:xfrm>
          <a:prstGeom prst="rect">
            <a:avLst/>
          </a:prstGeom>
          <a:solidFill>
            <a:srgbClr val="F7F5F2"/>
          </a:solidFill>
          <a:ln w="0" cap="flat" cmpd="sng" algn="ctr">
            <a:solidFill>
              <a:srgbClr val="F7F5F2"/>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lbl_vogelhaeuschen">
            <a:extLst>
              <a:ext uri="{FF2B5EF4-FFF2-40B4-BE49-F238E27FC236}">
                <a16:creationId xmlns:a16="http://schemas.microsoft.com/office/drawing/2014/main" id="{F713D9F5-9CF1-4A90-953B-8E365970AF77}"/>
              </a:ext>
            </a:extLst>
          </p:cNvPr>
          <p:cNvSpPr txBox="1"/>
          <p:nvPr/>
        </p:nvSpPr>
        <p:spPr>
          <a:xfrm rot="-480000">
            <a:off x="9271000" y="5689600"/>
            <a:ext cx="2540000" cy="406400"/>
          </a:xfrm>
          <a:prstGeom prst="rect">
            <a:avLst/>
          </a:prstGeom>
          <a:noFill/>
        </p:spPr>
        <p:txBody>
          <a:bodyPr vertOverflow="overflow" vert="horz" wrap="square" rtlCol="0" anchor="t">
            <a:spAutoFit/>
          </a:bodyPr>
          <a:lstStyle/>
          <a:p>
            <a:pPr algn="l"/>
            <a:r>
              <a:rPr lang="en-US">
                <a:solidFill>
                  <a:srgbClr val="111111"/>
                </a:solidFill>
                <a:latin typeface="Segoe Print"/>
              </a:rPr>
              <a:t>Vogelhäuschen</a:t>
            </a:r>
          </a:p>
        </p:txBody>
      </p:sp>
      <p:sp>
        <p:nvSpPr>
          <p:cNvPr id="8" name="lbl_totholzhaufen_bottom">
            <a:extLst>
              <a:ext uri="{FF2B5EF4-FFF2-40B4-BE49-F238E27FC236}">
                <a16:creationId xmlns:a16="http://schemas.microsoft.com/office/drawing/2014/main" id="{7B922718-6B5D-42F1-AAF3-A0EAC3B0068B}"/>
              </a:ext>
            </a:extLst>
          </p:cNvPr>
          <p:cNvSpPr txBox="1"/>
          <p:nvPr/>
        </p:nvSpPr>
        <p:spPr>
          <a:xfrm rot="-600000">
            <a:off x="7112000" y="6248400"/>
            <a:ext cx="3048000" cy="406400"/>
          </a:xfrm>
          <a:prstGeom prst="rect">
            <a:avLst/>
          </a:prstGeom>
          <a:noFill/>
        </p:spPr>
        <p:txBody>
          <a:bodyPr vertOverflow="overflow" vert="horz" wrap="square" rtlCol="0" anchor="t">
            <a:spAutoFit/>
          </a:bodyPr>
          <a:lstStyle/>
          <a:p>
            <a:pPr algn="l"/>
            <a:r>
              <a:rPr lang="en-US">
                <a:solidFill>
                  <a:srgbClr val="111111"/>
                </a:solidFill>
                <a:latin typeface="Segoe Print"/>
              </a:rPr>
              <a:t>Vogelhäuschen</a:t>
            </a:r>
          </a:p>
        </p:txBody>
      </p:sp>
    </p:spTree>
    <p:extLst>
      <p:ext uri="{BB962C8B-B14F-4D97-AF65-F5344CB8AC3E}">
        <p14:creationId xmlns:p14="http://schemas.microsoft.com/office/powerpoint/2010/main" val="276087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90E23-B4A8-BEC0-4606-64FC926487A4}"/>
              </a:ext>
            </a:extLst>
          </p:cNvPr>
          <p:cNvSpPr>
            <a:spLocks noGrp="1"/>
          </p:cNvSpPr>
          <p:nvPr>
            <p:ph type="title"/>
          </p:nvPr>
        </p:nvSpPr>
        <p:spPr>
          <a:xfrm>
            <a:off x="434612" y="365125"/>
            <a:ext cx="10919188" cy="1325563"/>
          </a:xfrm>
        </p:spPr>
        <p:txBody>
          <a:bodyPr/>
          <a:lstStyle/>
          <a:p>
            <a:r>
              <a:rPr lang="de-DE" dirty="0"/>
              <a:t>Online-Beratung Ende August</a:t>
            </a:r>
          </a:p>
        </p:txBody>
      </p:sp>
      <p:sp>
        <p:nvSpPr>
          <p:cNvPr id="3" name="Inhaltsplatzhalter 2">
            <a:extLst>
              <a:ext uri="{FF2B5EF4-FFF2-40B4-BE49-F238E27FC236}">
                <a16:creationId xmlns:a16="http://schemas.microsoft.com/office/drawing/2014/main" id="{0A6C9CCA-9DAC-0CF3-CC4A-265055D45A3F}"/>
              </a:ext>
            </a:extLst>
          </p:cNvPr>
          <p:cNvSpPr>
            <a:spLocks noGrp="1"/>
          </p:cNvSpPr>
          <p:nvPr>
            <p:ph idx="1"/>
          </p:nvPr>
        </p:nvSpPr>
        <p:spPr>
          <a:xfrm>
            <a:off x="434612" y="2235200"/>
            <a:ext cx="6279697" cy="2387600"/>
          </a:xfrm>
        </p:spPr>
        <p:txBody>
          <a:bodyPr>
            <a:normAutofit/>
          </a:bodyPr>
          <a:lstStyle/>
          <a:p>
            <a:pPr marL="0" indent="0">
              <a:buNone/>
            </a:pPr>
            <a:r>
              <a:rPr lang="de-DE" sz="2400" dirty="0"/>
              <a:t>Herr Heigelmann von der Blütenmeer GmbH</a:t>
            </a:r>
          </a:p>
          <a:p>
            <a:pPr marL="0" indent="0">
              <a:buNone/>
            </a:pPr>
            <a:r>
              <a:rPr lang="de-DE" sz="2400" dirty="0"/>
              <a:t>bietet nach den Sommerferien eine </a:t>
            </a:r>
          </a:p>
          <a:p>
            <a:pPr marL="0" indent="0">
              <a:buNone/>
            </a:pPr>
            <a:r>
              <a:rPr lang="de-DE" sz="2400" dirty="0"/>
              <a:t>Online-Beratung für richtige Aussaat und</a:t>
            </a:r>
          </a:p>
          <a:p>
            <a:pPr marL="0" indent="0">
              <a:buNone/>
            </a:pPr>
            <a:r>
              <a:rPr lang="de-DE" sz="2400" dirty="0"/>
              <a:t>das Anpflanzen von Wildkräutern an. </a:t>
            </a:r>
          </a:p>
          <a:p>
            <a:pPr marL="0" indent="0">
              <a:buNone/>
            </a:pPr>
            <a:r>
              <a:rPr lang="de-DE" sz="2400" dirty="0"/>
              <a:t>Der Termin wird rechtzeitig bekannt gegeben. </a:t>
            </a:r>
          </a:p>
        </p:txBody>
      </p:sp>
      <p:pic>
        <p:nvPicPr>
          <p:cNvPr id="4" name="Picture 3" descr="Realistic documentary-style photograph matching the presentation’s nature/gardening imagery: a cozy workspace with a laptop on a wooden table showing a video call (no readable UI text), hands holding a small tray of wildflower and herb seeds, small pots with seedlings and wild herbs nearby, soft natural daylight, warm earthy tones and muted greens, shallow depth of field, clean uncluttered background, absolutely no text">
            <a:extLst>
              <a:ext uri="{FF2B5EF4-FFF2-40B4-BE49-F238E27FC236}">
                <a16:creationId xmlns:a16="http://schemas.microsoft.com/office/drawing/2014/main" id="{ACA4F1E4-55AF-88DF-360E-C3FFCA71CD8B}"/>
              </a:ext>
            </a:extLst>
          </p:cNvPr>
          <p:cNvPicPr>
            <a:picLocks noChangeAspect="1"/>
          </p:cNvPicPr>
          <p:nvPr/>
        </p:nvPicPr>
        <p:blipFill>
          <a:blip r:embed="rId2"/>
          <a:stretch>
            <a:fillRect/>
          </a:stretch>
        </p:blipFill>
        <p:spPr>
          <a:xfrm>
            <a:off x="7015571" y="1690687"/>
            <a:ext cx="4907926" cy="3926341"/>
          </a:xfrm>
          <a:prstGeom prst="rect">
            <a:avLst/>
          </a:prstGeom>
        </p:spPr>
      </p:pic>
    </p:spTree>
    <p:extLst>
      <p:ext uri="{BB962C8B-B14F-4D97-AF65-F5344CB8AC3E}">
        <p14:creationId xmlns:p14="http://schemas.microsoft.com/office/powerpoint/2010/main" val="251549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C980D69-AAAE-0A4E-1047-6F3B9C8F1146}"/>
              </a:ext>
            </a:extLst>
          </p:cNvPr>
          <p:cNvSpPr>
            <a:spLocks noGrp="1"/>
          </p:cNvSpPr>
          <p:nvPr>
            <p:ph type="title"/>
          </p:nvPr>
        </p:nvSpPr>
        <p:spPr>
          <a:xfrm>
            <a:off x="836679" y="723898"/>
            <a:ext cx="6002110" cy="1495425"/>
          </a:xfrm>
        </p:spPr>
        <p:txBody>
          <a:bodyPr>
            <a:normAutofit/>
          </a:bodyPr>
          <a:lstStyle/>
          <a:p>
            <a:r>
              <a:rPr lang="de-DE" sz="3400" dirty="0"/>
              <a:t>Saatgut und Setzlinge an regionalen Verteilzentren abholen</a:t>
            </a:r>
            <a:br>
              <a:rPr lang="de-DE" sz="3400" dirty="0"/>
            </a:br>
            <a:r>
              <a:rPr lang="de-DE" sz="3400" dirty="0"/>
              <a:t>oder per Post bekommen.</a:t>
            </a:r>
          </a:p>
        </p:txBody>
      </p:sp>
      <p:sp>
        <p:nvSpPr>
          <p:cNvPr id="3" name="Inhaltsplatzhalter 2">
            <a:extLst>
              <a:ext uri="{FF2B5EF4-FFF2-40B4-BE49-F238E27FC236}">
                <a16:creationId xmlns:a16="http://schemas.microsoft.com/office/drawing/2014/main" id="{AB15545F-0AB6-95F8-B8CF-7E00AED90C85}"/>
              </a:ext>
            </a:extLst>
          </p:cNvPr>
          <p:cNvSpPr>
            <a:spLocks noGrp="1"/>
          </p:cNvSpPr>
          <p:nvPr>
            <p:ph idx="1"/>
          </p:nvPr>
        </p:nvSpPr>
        <p:spPr>
          <a:xfrm>
            <a:off x="836680" y="2405067"/>
            <a:ext cx="6002110" cy="3729034"/>
          </a:xfrm>
        </p:spPr>
        <p:txBody>
          <a:bodyPr>
            <a:normAutofit/>
          </a:bodyPr>
          <a:lstStyle/>
          <a:p>
            <a:r>
              <a:rPr lang="de-DE" sz="2000" dirty="0"/>
              <a:t>Herbst 2026: Ihr könnt für euer Projekt vom Verein Partner der </a:t>
            </a:r>
            <a:r>
              <a:rPr lang="de-DE" sz="2000" dirty="0" err="1"/>
              <a:t>Zukunftsschulen.SH</a:t>
            </a:r>
            <a:r>
              <a:rPr lang="de-DE" sz="2000" dirty="0"/>
              <a:t>  Saatgut und Pflänzchen bekommen.</a:t>
            </a:r>
          </a:p>
          <a:p>
            <a:r>
              <a:rPr lang="de-DE" sz="2000" dirty="0"/>
              <a:t>Oder ihr bestellt selbst passendes Material,</a:t>
            </a:r>
          </a:p>
          <a:p>
            <a:endParaRPr lang="de-DE" sz="2000" dirty="0"/>
          </a:p>
          <a:p>
            <a:endParaRPr lang="de-DE" sz="2000" dirty="0"/>
          </a:p>
          <a:p>
            <a:endParaRPr lang="de-DE" sz="2000" dirty="0"/>
          </a:p>
        </p:txBody>
      </p:sp>
      <p:pic>
        <p:nvPicPr>
          <p:cNvPr id="4" name="wildkraeuter_saatgut_und_setzlinge" descr="High-resolution documentary-style photograph with soft diffused natural light, warm earthy color palette, showing a paper seed packet labeled for wild herbs (no readable text) lying next to several small flowerpots with young wildflower seedlings sprouting, set on a neutral light surface with subtle natural props (a bit of soil, small gardening trowel), clean modern look, realistic textures, no filters, no grain, no vignette, consistent with a professional educational slide photo aesthetic.">
            <a:extLst>
              <a:ext uri="{FF2B5EF4-FFF2-40B4-BE49-F238E27FC236}">
                <a16:creationId xmlns:a16="http://schemas.microsoft.com/office/drawing/2014/main" id="{B7E72840-E1B8-A64D-AFF6-4DBE88800355}"/>
              </a:ext>
            </a:extLst>
          </p:cNvPr>
          <p:cNvPicPr>
            <a:picLocks noChangeAspect="1"/>
          </p:cNvPicPr>
          <p:nvPr/>
        </p:nvPicPr>
        <p:blipFill>
          <a:blip r:embed="rId2"/>
          <a:srcRect t="4212" b="4212"/>
          <a:stretch/>
        </p:blipFill>
        <p:spPr>
          <a:xfrm>
            <a:off x="7199432" y="0"/>
            <a:ext cx="4992567" cy="6858000"/>
          </a:xfrm>
          <a:prstGeom prst="rect">
            <a:avLst/>
          </a:prstGeom>
          <a:effectLst/>
        </p:spPr>
      </p:pic>
      <p:sp>
        <p:nvSpPr>
          <p:cNvPr id="6" name="Rechteck 5">
            <a:extLst>
              <a:ext uri="{FF2B5EF4-FFF2-40B4-BE49-F238E27FC236}">
                <a16:creationId xmlns:a16="http://schemas.microsoft.com/office/drawing/2014/main" id="{91808E0E-E0B1-54ED-2C51-35FD94619062}"/>
              </a:ext>
            </a:extLst>
          </p:cNvPr>
          <p:cNvSpPr/>
          <p:nvPr/>
        </p:nvSpPr>
        <p:spPr>
          <a:xfrm rot="20166322">
            <a:off x="7734217" y="4133752"/>
            <a:ext cx="1989807" cy="524063"/>
          </a:xfrm>
          <a:prstGeom prst="rect">
            <a:avLst/>
          </a:prstGeom>
          <a:solidFill>
            <a:srgbClr val="F9F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Bradley Hand" pitchFamily="2" charset="77"/>
              </a:rPr>
              <a:t>Wildblumen</a:t>
            </a:r>
            <a:r>
              <a:rPr lang="de-DE" sz="800" dirty="0">
                <a:latin typeface="Bradley Hand" pitchFamily="2" charset="77"/>
              </a:rPr>
              <a:t> </a:t>
            </a:r>
          </a:p>
        </p:txBody>
      </p:sp>
    </p:spTree>
    <p:extLst>
      <p:ext uri="{BB962C8B-B14F-4D97-AF65-F5344CB8AC3E}">
        <p14:creationId xmlns:p14="http://schemas.microsoft.com/office/powerpoint/2010/main" val="1087375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8A8FC6-4693-F93E-9F60-1F0B3C7D8CA8}"/>
              </a:ext>
            </a:extLst>
          </p:cNvPr>
          <p:cNvSpPr>
            <a:spLocks noGrp="1"/>
          </p:cNvSpPr>
          <p:nvPr>
            <p:ph type="title"/>
          </p:nvPr>
        </p:nvSpPr>
        <p:spPr/>
        <p:txBody>
          <a:bodyPr/>
          <a:lstStyle/>
          <a:p>
            <a:r>
              <a:rPr lang="de-DE" dirty="0"/>
              <a:t>Alternative Adressen für Saatgut</a:t>
            </a:r>
          </a:p>
        </p:txBody>
      </p:sp>
      <p:sp>
        <p:nvSpPr>
          <p:cNvPr id="3" name="Inhaltsplatzhalter 2">
            <a:extLst>
              <a:ext uri="{FF2B5EF4-FFF2-40B4-BE49-F238E27FC236}">
                <a16:creationId xmlns:a16="http://schemas.microsoft.com/office/drawing/2014/main" id="{A56FB61A-DE9E-3A45-A3D5-FFE94EBA5C6E}"/>
              </a:ext>
            </a:extLst>
          </p:cNvPr>
          <p:cNvSpPr>
            <a:spLocks noGrp="1"/>
          </p:cNvSpPr>
          <p:nvPr>
            <p:ph idx="1"/>
          </p:nvPr>
        </p:nvSpPr>
        <p:spPr/>
        <p:txBody>
          <a:bodyPr/>
          <a:lstStyle/>
          <a:p>
            <a:r>
              <a:rPr lang="de-DE" dirty="0"/>
              <a:t>Fa. Rieger Hoffmann (Wildkräuter)</a:t>
            </a:r>
          </a:p>
          <a:p>
            <a:pPr marL="0" indent="0">
              <a:buNone/>
            </a:pPr>
            <a:r>
              <a:rPr lang="de-DE" dirty="0">
                <a:hlinkClick r:id="rId2"/>
              </a:rPr>
              <a:t>https://www.rieger-hofmann.de/sortiment-shop/mischungen.html</a:t>
            </a:r>
            <a:endParaRPr lang="de-DE" dirty="0"/>
          </a:p>
          <a:p>
            <a:pPr marL="0" indent="0">
              <a:buNone/>
            </a:pPr>
            <a:endParaRPr lang="de-DE" dirty="0"/>
          </a:p>
          <a:p>
            <a:r>
              <a:rPr lang="de-DE" dirty="0"/>
              <a:t>Büchereizentrale Schleswig-Holstein (Saatgut für alte Gemüsesorten)</a:t>
            </a:r>
          </a:p>
          <a:p>
            <a:pPr marL="0" indent="0">
              <a:buNone/>
            </a:pPr>
            <a:r>
              <a:rPr lang="de-DE" dirty="0">
                <a:hlinkClick r:id="rId3"/>
              </a:rPr>
              <a:t>https://www.bibliotheken-sh.de/projekte-bestaende/mobile-saatgutbibliothek-schleswig-holstein</a:t>
            </a:r>
            <a:endParaRPr lang="de-DE" dirty="0"/>
          </a:p>
          <a:p>
            <a:pPr marL="0" indent="0">
              <a:buNone/>
            </a:pPr>
            <a:endParaRPr lang="de-DE" dirty="0"/>
          </a:p>
          <a:p>
            <a:r>
              <a:rPr lang="de-DE" dirty="0"/>
              <a:t>Regionale GaLaBau-Betriebe (z.B. heimische Sträucher ...) </a:t>
            </a:r>
          </a:p>
          <a:p>
            <a:endParaRPr lang="de-DE" dirty="0"/>
          </a:p>
          <a:p>
            <a:pPr marL="0" indent="0">
              <a:buNone/>
            </a:pPr>
            <a:endParaRPr lang="de-DE" dirty="0"/>
          </a:p>
        </p:txBody>
      </p:sp>
      <p:sp>
        <p:nvSpPr>
          <p:cNvPr id="4" name="Freihandform 3">
            <a:extLst>
              <a:ext uri="{FF2B5EF4-FFF2-40B4-BE49-F238E27FC236}">
                <a16:creationId xmlns:a16="http://schemas.microsoft.com/office/drawing/2014/main" id="{3EC84D87-C1A0-B1FF-E8ED-5F3E7E0B4DD5}"/>
              </a:ext>
            </a:extLst>
          </p:cNvPr>
          <p:cNvSpPr/>
          <p:nvPr/>
        </p:nvSpPr>
        <p:spPr>
          <a:xfrm>
            <a:off x="600891" y="913969"/>
            <a:ext cx="10204970" cy="709384"/>
          </a:xfrm>
          <a:custGeom>
            <a:avLst/>
            <a:gdLst>
              <a:gd name="csX0" fmla="*/ 0 w 10204970"/>
              <a:gd name="csY0" fmla="*/ 418442 h 709384"/>
              <a:gd name="csX1" fmla="*/ 2168435 w 10204970"/>
              <a:gd name="csY1" fmla="*/ 627448 h 709384"/>
              <a:gd name="csX2" fmla="*/ 4023360 w 10204970"/>
              <a:gd name="csY2" fmla="*/ 366191 h 709384"/>
              <a:gd name="csX3" fmla="*/ 7811589 w 10204970"/>
              <a:gd name="csY3" fmla="*/ 705825 h 709384"/>
              <a:gd name="csX4" fmla="*/ 9980023 w 10204970"/>
              <a:gd name="csY4" fmla="*/ 104934 h 709384"/>
              <a:gd name="csX5" fmla="*/ 10136778 w 10204970"/>
              <a:gd name="csY5" fmla="*/ 431 h 709384"/>
              <a:gd name="csX6" fmla="*/ 10136778 w 10204970"/>
              <a:gd name="csY6" fmla="*/ 431 h 70938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204970" h="709384">
                <a:moveTo>
                  <a:pt x="0" y="418442"/>
                </a:moveTo>
                <a:cubicBezTo>
                  <a:pt x="748937" y="527299"/>
                  <a:pt x="1497875" y="636156"/>
                  <a:pt x="2168435" y="627448"/>
                </a:cubicBezTo>
                <a:cubicBezTo>
                  <a:pt x="2838995" y="618740"/>
                  <a:pt x="3082834" y="353128"/>
                  <a:pt x="4023360" y="366191"/>
                </a:cubicBezTo>
                <a:cubicBezTo>
                  <a:pt x="4963886" y="379254"/>
                  <a:pt x="6818812" y="749368"/>
                  <a:pt x="7811589" y="705825"/>
                </a:cubicBezTo>
                <a:cubicBezTo>
                  <a:pt x="8804366" y="662282"/>
                  <a:pt x="9592492" y="222500"/>
                  <a:pt x="9980023" y="104934"/>
                </a:cubicBezTo>
                <a:cubicBezTo>
                  <a:pt x="10367555" y="-12632"/>
                  <a:pt x="10136778" y="431"/>
                  <a:pt x="10136778" y="431"/>
                </a:cubicBezTo>
                <a:lnTo>
                  <a:pt x="10136778" y="431"/>
                </a:lnTo>
              </a:path>
            </a:pathLst>
          </a:cu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84288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hoto_wildflower_activity_closeup" descr="Photorealistic close-up scene focusing on hands and gardening activity: a small group working together to create a wildflower patch outdoors, hands scattering native wildflower seeds over prepared soil, small hand trowels and a rake visible, textured soil and sprouting greenery, with a school building very softly blurred in the distant background (bokeh) so no faces are visible or identifiable; bright natural daylight, warm friendly mood; documentary school-project feel; subtle left-side fade-to-white / soft overlay vibe so it matches a slide layout that has text on the left; realistic colors with greens (#6F8A4F), earth browns (#9A7A53), soft cool grays (#C7CED6), and clean highlights; no text, no logos, no watermarks.">
            <a:extLst>
              <a:ext uri="{FF2B5EF4-FFF2-40B4-BE49-F238E27FC236}">
                <a16:creationId xmlns:a16="http://schemas.microsoft.com/office/drawing/2014/main" id="{FD69F922-428B-0241-EE01-13A9BF69B1FF}"/>
              </a:ext>
            </a:extLst>
          </p:cNvPr>
          <p:cNvPicPr>
            <a:picLocks noChangeAspect="1"/>
          </p:cNvPicPr>
          <p:nvPr/>
        </p:nvPicPr>
        <p:blipFill>
          <a:blip r:embed="rId2"/>
          <a:srcRect l="3001" r="300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84200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CFD9F3A-9F9D-70C5-4137-65F2A57864E8}"/>
              </a:ext>
            </a:extLst>
          </p:cNvPr>
          <p:cNvSpPr>
            <a:spLocks noGrp="1"/>
          </p:cNvSpPr>
          <p:nvPr>
            <p:ph type="title"/>
          </p:nvPr>
        </p:nvSpPr>
        <p:spPr>
          <a:xfrm>
            <a:off x="321366" y="267145"/>
            <a:ext cx="3822189" cy="1899912"/>
          </a:xfrm>
        </p:spPr>
        <p:txBody>
          <a:bodyPr>
            <a:normAutofit/>
          </a:bodyPr>
          <a:lstStyle/>
          <a:p>
            <a:pPr algn="ctr"/>
            <a:r>
              <a:rPr lang="de-DE" sz="4000" dirty="0"/>
              <a:t>Realisierung des Projekts</a:t>
            </a:r>
          </a:p>
        </p:txBody>
      </p:sp>
      <p:sp>
        <p:nvSpPr>
          <p:cNvPr id="3" name="Inhaltsplatzhalter 2">
            <a:extLst>
              <a:ext uri="{FF2B5EF4-FFF2-40B4-BE49-F238E27FC236}">
                <a16:creationId xmlns:a16="http://schemas.microsoft.com/office/drawing/2014/main" id="{9A4F9663-F850-2FD9-A9CE-3CC93F56B0D5}"/>
              </a:ext>
            </a:extLst>
          </p:cNvPr>
          <p:cNvSpPr>
            <a:spLocks noGrp="1"/>
          </p:cNvSpPr>
          <p:nvPr>
            <p:ph idx="1"/>
          </p:nvPr>
        </p:nvSpPr>
        <p:spPr>
          <a:xfrm>
            <a:off x="321366" y="2434192"/>
            <a:ext cx="3822189" cy="3742762"/>
          </a:xfrm>
        </p:spPr>
        <p:txBody>
          <a:bodyPr>
            <a:normAutofit/>
          </a:bodyPr>
          <a:lstStyle/>
          <a:p>
            <a:pPr marL="0" indent="0">
              <a:buNone/>
            </a:pPr>
            <a:r>
              <a:rPr lang="de-DE" sz="1700" b="1" dirty="0"/>
              <a:t>Praktische Umsetzung des Projekts</a:t>
            </a:r>
          </a:p>
          <a:p>
            <a:pPr algn="ctr">
              <a:buFontTx/>
              <a:buChar char="-"/>
            </a:pPr>
            <a:r>
              <a:rPr lang="de-DE" sz="1700" dirty="0"/>
              <a:t>Aussaat, Pflanzung ...</a:t>
            </a:r>
          </a:p>
          <a:p>
            <a:pPr algn="ctr">
              <a:buFontTx/>
              <a:buChar char="-"/>
            </a:pPr>
            <a:r>
              <a:rPr lang="de-DE" sz="1700" dirty="0"/>
              <a:t>Nistkästen für Vögel, Fledermäuse</a:t>
            </a:r>
          </a:p>
          <a:p>
            <a:pPr algn="ctr">
              <a:buFontTx/>
              <a:buChar char="-"/>
            </a:pPr>
            <a:r>
              <a:rPr lang="de-DE" sz="1700" dirty="0"/>
              <a:t>Lebensinseln</a:t>
            </a:r>
          </a:p>
          <a:p>
            <a:pPr algn="ctr">
              <a:buFontTx/>
              <a:buChar char="-"/>
            </a:pPr>
            <a:r>
              <a:rPr lang="de-DE" sz="1700" dirty="0"/>
              <a:t>...</a:t>
            </a:r>
          </a:p>
          <a:p>
            <a:pPr algn="ctr">
              <a:buFontTx/>
              <a:buChar char="-"/>
            </a:pPr>
            <a:endParaRPr lang="de-DE" sz="1700" dirty="0"/>
          </a:p>
          <a:p>
            <a:pPr marL="0" indent="0" algn="ctr">
              <a:buNone/>
            </a:pPr>
            <a:r>
              <a:rPr lang="de-DE" sz="1700" b="1" dirty="0"/>
              <a:t>Dokumentation des Projekt-Verlaufs: </a:t>
            </a:r>
          </a:p>
          <a:p>
            <a:pPr marL="0" indent="0" algn="ctr">
              <a:buNone/>
            </a:pPr>
            <a:r>
              <a:rPr lang="de-DE" sz="1700" dirty="0"/>
              <a:t>Fotos, Kurzvideo, Plakat, Erfahrungsbericht  ... </a:t>
            </a:r>
          </a:p>
        </p:txBody>
      </p:sp>
    </p:spTree>
    <p:extLst>
      <p:ext uri="{BB962C8B-B14F-4D97-AF65-F5344CB8AC3E}">
        <p14:creationId xmlns:p14="http://schemas.microsoft.com/office/powerpoint/2010/main" val="960152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wildflower_smartphone_study_photo" descr="Photorealistic soft documentary photo, landscape 16:9. Scene: exactly three learners (three distinct upper bodies/backs clearly visible) kneeling close together in a wildflower meadow on a school lawn, collaborating around one smartphone held in the center; one learner points at the phone while the others look at it. Camera angle from behind/over-the-shoulder so NO faces are visible at all (backs of heads only). Composition: place the group and smartphone on the right half of the frame; keep the left half visually calm with soft grass/flowers for text overlay. Warm natural daylight, shallow depth of field, distant school building very blurred. No text, no logos, no watermarks.">
            <a:extLst>
              <a:ext uri="{FF2B5EF4-FFF2-40B4-BE49-F238E27FC236}">
                <a16:creationId xmlns:a16="http://schemas.microsoft.com/office/drawing/2014/main" id="{2AB7048F-8976-DB68-91FF-A0780DBB57E9}"/>
              </a:ext>
            </a:extLst>
          </p:cNvPr>
          <p:cNvPicPr>
            <a:picLocks noChangeAspect="1"/>
          </p:cNvPicPr>
          <p:nvPr/>
        </p:nvPicPr>
        <p:blipFill>
          <a:blip r:embed="rId2"/>
          <a:srcRect t="7812" b="7812"/>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0FD6C10-5CF8-A46C-AB96-1CCB926D0F50}"/>
              </a:ext>
            </a:extLst>
          </p:cNvPr>
          <p:cNvSpPr>
            <a:spLocks noGrp="1"/>
          </p:cNvSpPr>
          <p:nvPr>
            <p:ph type="title"/>
          </p:nvPr>
        </p:nvSpPr>
        <p:spPr>
          <a:xfrm>
            <a:off x="321365" y="262071"/>
            <a:ext cx="3822189" cy="1899912"/>
          </a:xfrm>
        </p:spPr>
        <p:txBody>
          <a:bodyPr>
            <a:normAutofit/>
          </a:bodyPr>
          <a:lstStyle/>
          <a:p>
            <a:pPr algn="ctr"/>
            <a:r>
              <a:rPr lang="de-DE" sz="4000" dirty="0"/>
              <a:t>Analyse im Frühjahr 2027</a:t>
            </a:r>
          </a:p>
        </p:txBody>
      </p:sp>
      <p:sp>
        <p:nvSpPr>
          <p:cNvPr id="8" name="Content Placeholder 7">
            <a:extLst>
              <a:ext uri="{FF2B5EF4-FFF2-40B4-BE49-F238E27FC236}">
                <a16:creationId xmlns:a16="http://schemas.microsoft.com/office/drawing/2014/main" id="{CBB697E7-1099-D6DD-3BC9-CEB4A3BFF2A0}"/>
              </a:ext>
            </a:extLst>
          </p:cNvPr>
          <p:cNvSpPr>
            <a:spLocks noGrp="1"/>
          </p:cNvSpPr>
          <p:nvPr>
            <p:ph idx="1"/>
          </p:nvPr>
        </p:nvSpPr>
        <p:spPr>
          <a:xfrm>
            <a:off x="321365" y="2424053"/>
            <a:ext cx="3822189" cy="3742762"/>
          </a:xfrm>
        </p:spPr>
        <p:txBody>
          <a:bodyPr>
            <a:normAutofit/>
          </a:bodyPr>
          <a:lstStyle/>
          <a:p>
            <a:r>
              <a:rPr lang="en-US" sz="2000" dirty="0" err="1"/>
              <a:t>Konnten</a:t>
            </a:r>
            <a:r>
              <a:rPr lang="en-US" sz="2000" dirty="0"/>
              <a:t> </a:t>
            </a:r>
            <a:r>
              <a:rPr lang="en-US" sz="2000" dirty="0" err="1"/>
              <a:t>wir</a:t>
            </a:r>
            <a:r>
              <a:rPr lang="en-US" sz="2000" dirty="0"/>
              <a:t> die </a:t>
            </a:r>
            <a:r>
              <a:rPr lang="en-US" sz="2000" dirty="0" err="1"/>
              <a:t>Artenvielfalt</a:t>
            </a:r>
            <a:r>
              <a:rPr lang="en-US" sz="2000" dirty="0"/>
              <a:t> </a:t>
            </a:r>
            <a:r>
              <a:rPr lang="en-US" sz="2000" dirty="0" err="1"/>
              <a:t>verbessern</a:t>
            </a:r>
            <a:r>
              <a:rPr lang="en-US" sz="2000" dirty="0"/>
              <a:t>?</a:t>
            </a:r>
          </a:p>
          <a:p>
            <a:r>
              <a:rPr lang="en-US" sz="2000" dirty="0" err="1"/>
              <a:t>Welche</a:t>
            </a:r>
            <a:r>
              <a:rPr lang="en-US" sz="2000" dirty="0"/>
              <a:t> </a:t>
            </a:r>
            <a:r>
              <a:rPr lang="en-US" sz="2000" dirty="0" err="1"/>
              <a:t>Arten</a:t>
            </a:r>
            <a:r>
              <a:rPr lang="en-US" sz="2000" dirty="0"/>
              <a:t> </a:t>
            </a:r>
            <a:r>
              <a:rPr lang="en-US" sz="2000" dirty="0" err="1"/>
              <a:t>sind</a:t>
            </a:r>
            <a:r>
              <a:rPr lang="en-US" sz="2000" dirty="0"/>
              <a:t> neu </a:t>
            </a:r>
            <a:r>
              <a:rPr lang="en-US" sz="2000" dirty="0" err="1"/>
              <a:t>hinzugekommen</a:t>
            </a:r>
            <a:r>
              <a:rPr lang="en-US" sz="2000" dirty="0"/>
              <a:t>?</a:t>
            </a:r>
          </a:p>
          <a:p>
            <a:r>
              <a:rPr lang="en-US" sz="2000" dirty="0"/>
              <a:t>Wie </a:t>
            </a:r>
            <a:r>
              <a:rPr lang="en-US" sz="2000" dirty="0" err="1"/>
              <a:t>organisieren</a:t>
            </a:r>
            <a:r>
              <a:rPr lang="en-US" sz="2000" dirty="0"/>
              <a:t> </a:t>
            </a:r>
            <a:r>
              <a:rPr lang="en-US" sz="2000" dirty="0" err="1"/>
              <a:t>wir</a:t>
            </a:r>
            <a:r>
              <a:rPr lang="en-US" sz="2000" dirty="0"/>
              <a:t> die </a:t>
            </a:r>
            <a:r>
              <a:rPr lang="en-US" sz="2000" dirty="0" err="1"/>
              <a:t>künftige</a:t>
            </a:r>
            <a:r>
              <a:rPr lang="en-US" sz="2000" dirty="0"/>
              <a:t> </a:t>
            </a:r>
            <a:r>
              <a:rPr lang="en-US" sz="2000" dirty="0" err="1"/>
              <a:t>Pflege</a:t>
            </a:r>
            <a:r>
              <a:rPr lang="en-US" sz="2000" dirty="0"/>
              <a:t>?</a:t>
            </a:r>
          </a:p>
          <a:p>
            <a:pPr marL="0" indent="0">
              <a:buNone/>
            </a:pPr>
            <a:endParaRPr lang="en-US" sz="2000" dirty="0"/>
          </a:p>
          <a:p>
            <a:pPr marL="0" indent="0">
              <a:buNone/>
            </a:pPr>
            <a:r>
              <a:rPr lang="en-US" sz="2000" dirty="0" err="1"/>
              <a:t>Dokumentation</a:t>
            </a:r>
            <a:r>
              <a:rPr lang="en-US" sz="2000" dirty="0"/>
              <a:t> der </a:t>
            </a:r>
            <a:r>
              <a:rPr lang="en-US" sz="2000" dirty="0" err="1"/>
              <a:t>ersten</a:t>
            </a:r>
            <a:r>
              <a:rPr lang="en-US" sz="2000" dirty="0"/>
              <a:t> </a:t>
            </a:r>
            <a:r>
              <a:rPr lang="en-US" sz="2000" dirty="0" err="1"/>
              <a:t>Ergebnisse</a:t>
            </a:r>
            <a:r>
              <a:rPr lang="en-US" sz="2000" dirty="0"/>
              <a:t>:</a:t>
            </a:r>
          </a:p>
          <a:p>
            <a:pPr marL="0" indent="0">
              <a:buNone/>
            </a:pPr>
            <a:r>
              <a:rPr lang="en-US" sz="2000" dirty="0"/>
              <a:t>Fotos, </a:t>
            </a:r>
            <a:r>
              <a:rPr lang="en-US" sz="2000" dirty="0" err="1"/>
              <a:t>Kurzvideo</a:t>
            </a:r>
            <a:r>
              <a:rPr lang="en-US" sz="2000" dirty="0"/>
              <a:t>, </a:t>
            </a:r>
            <a:r>
              <a:rPr lang="en-US" sz="2000" dirty="0" err="1"/>
              <a:t>Artenliste</a:t>
            </a:r>
            <a:r>
              <a:rPr lang="en-US" sz="2000" dirty="0"/>
              <a:t> …</a:t>
            </a:r>
          </a:p>
        </p:txBody>
      </p:sp>
    </p:spTree>
    <p:extLst>
      <p:ext uri="{BB962C8B-B14F-4D97-AF65-F5344CB8AC3E}">
        <p14:creationId xmlns:p14="http://schemas.microsoft.com/office/powerpoint/2010/main" val="305166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A050AA8-6020-2E09-5357-EAC3E09F6B28}"/>
              </a:ext>
            </a:extLst>
          </p:cNvPr>
          <p:cNvSpPr>
            <a:spLocks noGrp="1"/>
          </p:cNvSpPr>
          <p:nvPr>
            <p:ph type="title"/>
          </p:nvPr>
        </p:nvSpPr>
        <p:spPr>
          <a:xfrm>
            <a:off x="640080" y="325369"/>
            <a:ext cx="4368602" cy="1956841"/>
          </a:xfrm>
        </p:spPr>
        <p:txBody>
          <a:bodyPr anchor="b">
            <a:normAutofit/>
          </a:bodyPr>
          <a:lstStyle/>
          <a:p>
            <a:r>
              <a:rPr lang="de-DE" sz="4200"/>
              <a:t>Präsentation und Auszeichnung im Juni 2027</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62541C8F-B7D7-45AE-0A4A-1738C81D6651}"/>
              </a:ext>
            </a:extLst>
          </p:cNvPr>
          <p:cNvSpPr>
            <a:spLocks noGrp="1"/>
          </p:cNvSpPr>
          <p:nvPr>
            <p:ph idx="1"/>
          </p:nvPr>
        </p:nvSpPr>
        <p:spPr>
          <a:xfrm>
            <a:off x="640080" y="2872899"/>
            <a:ext cx="4243589" cy="3320668"/>
          </a:xfrm>
        </p:spPr>
        <p:txBody>
          <a:bodyPr>
            <a:normAutofit/>
          </a:bodyPr>
          <a:lstStyle/>
          <a:p>
            <a:pPr marL="0" indent="0">
              <a:buNone/>
            </a:pPr>
            <a:r>
              <a:rPr lang="de-DE" sz="2200"/>
              <a:t>Auf den regionalen Auszeichnungsveranstaltungen der Zukunftsschulen. </a:t>
            </a:r>
          </a:p>
        </p:txBody>
      </p:sp>
      <p:pic>
        <p:nvPicPr>
          <p:cNvPr id="4" name="Grafik 3" descr="Ein Bild, das Text, Aufdruck, Papier, Papierprodukt enthält.&#10;&#10;KI-generierte Inhalte können fehlerhaft sein.">
            <a:extLst>
              <a:ext uri="{FF2B5EF4-FFF2-40B4-BE49-F238E27FC236}">
                <a16:creationId xmlns:a16="http://schemas.microsoft.com/office/drawing/2014/main" id="{D1CB7142-47DB-F497-DAD1-6673F6DBE694}"/>
              </a:ext>
            </a:extLst>
          </p:cNvPr>
          <p:cNvPicPr>
            <a:picLocks noChangeAspect="1"/>
          </p:cNvPicPr>
          <p:nvPr/>
        </p:nvPicPr>
        <p:blipFill>
          <a:blip r:embed="rId2"/>
          <a:srcRect r="-1" b="30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hteck 4">
            <a:extLst>
              <a:ext uri="{FF2B5EF4-FFF2-40B4-BE49-F238E27FC236}">
                <a16:creationId xmlns:a16="http://schemas.microsoft.com/office/drawing/2014/main" id="{B2F9AA00-0E51-E387-8117-6D8D2083A411}"/>
              </a:ext>
            </a:extLst>
          </p:cNvPr>
          <p:cNvSpPr/>
          <p:nvPr/>
        </p:nvSpPr>
        <p:spPr>
          <a:xfrm>
            <a:off x="8388626" y="2586994"/>
            <a:ext cx="1152939" cy="285905"/>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de-DE" sz="2000" b="1" dirty="0">
                <a:solidFill>
                  <a:schemeClr val="accent6">
                    <a:lumMod val="75000"/>
                  </a:schemeClr>
                </a:solidFill>
              </a:rPr>
              <a:t>2027/28</a:t>
            </a:r>
          </a:p>
        </p:txBody>
      </p:sp>
    </p:spTree>
    <p:extLst>
      <p:ext uri="{BB962C8B-B14F-4D97-AF65-F5344CB8AC3E}">
        <p14:creationId xmlns:p14="http://schemas.microsoft.com/office/powerpoint/2010/main" val="37210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Pflanze, Blume, Nachtfalter und Schmetterlinge, Schmetterling enthält.&#10;&#10;KI-generierte Inhalte können fehlerhaft sein.">
            <a:extLst>
              <a:ext uri="{FF2B5EF4-FFF2-40B4-BE49-F238E27FC236}">
                <a16:creationId xmlns:a16="http://schemas.microsoft.com/office/drawing/2014/main" id="{D808D15D-2FFE-2DFF-8000-9ED69AFDA247}"/>
              </a:ext>
            </a:extLst>
          </p:cNvPr>
          <p:cNvPicPr>
            <a:picLocks noChangeAspect="1"/>
          </p:cNvPicPr>
          <p:nvPr/>
        </p:nvPicPr>
        <p:blipFill>
          <a:blip r:embed="rId2"/>
          <a:srcRect l="1857" r="18832"/>
          <a:stretch>
            <a:fillRect/>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2CD4128-24B2-E2F6-AEAD-9BC852943169}"/>
              </a:ext>
            </a:extLst>
          </p:cNvPr>
          <p:cNvSpPr>
            <a:spLocks noGrp="1"/>
          </p:cNvSpPr>
          <p:nvPr>
            <p:ph type="ctrTitle"/>
          </p:nvPr>
        </p:nvSpPr>
        <p:spPr>
          <a:xfrm>
            <a:off x="266834" y="135434"/>
            <a:ext cx="3706413" cy="1200329"/>
          </a:xfrm>
          <a:noFill/>
        </p:spPr>
        <p:txBody>
          <a:bodyPr>
            <a:normAutofit/>
          </a:bodyPr>
          <a:lstStyle/>
          <a:p>
            <a:r>
              <a:rPr lang="de-DE" sz="3200" dirty="0"/>
              <a:t>Bildungsinitiative</a:t>
            </a:r>
            <a:r>
              <a:rPr lang="de-DE" sz="4000" dirty="0"/>
              <a:t> </a:t>
            </a:r>
          </a:p>
        </p:txBody>
      </p:sp>
      <p:sp>
        <p:nvSpPr>
          <p:cNvPr id="3" name="Untertitel 2">
            <a:extLst>
              <a:ext uri="{FF2B5EF4-FFF2-40B4-BE49-F238E27FC236}">
                <a16:creationId xmlns:a16="http://schemas.microsoft.com/office/drawing/2014/main" id="{F369BDF8-BEBA-D88F-9189-43FAD0CDE7F2}"/>
              </a:ext>
            </a:extLst>
          </p:cNvPr>
          <p:cNvSpPr>
            <a:spLocks noGrp="1"/>
          </p:cNvSpPr>
          <p:nvPr>
            <p:ph type="subTitle" idx="1"/>
          </p:nvPr>
        </p:nvSpPr>
        <p:spPr>
          <a:xfrm>
            <a:off x="217561" y="1471187"/>
            <a:ext cx="3706413" cy="2536093"/>
          </a:xfrm>
          <a:noFill/>
        </p:spPr>
        <p:txBody>
          <a:bodyPr>
            <a:normAutofit/>
          </a:bodyPr>
          <a:lstStyle/>
          <a:p>
            <a:r>
              <a:rPr lang="de-DE" b="1" dirty="0"/>
              <a:t>Artenvielfalt </a:t>
            </a:r>
          </a:p>
          <a:p>
            <a:r>
              <a:rPr lang="de-DE" b="1" dirty="0"/>
              <a:t>auf dem Schulgelände</a:t>
            </a:r>
          </a:p>
          <a:p>
            <a:endParaRPr lang="de-DE" dirty="0"/>
          </a:p>
          <a:p>
            <a:r>
              <a:rPr lang="de-DE" dirty="0"/>
              <a:t>Vom Wissen zum Handeln</a:t>
            </a:r>
          </a:p>
        </p:txBody>
      </p:sp>
      <p:sp>
        <p:nvSpPr>
          <p:cNvPr id="6" name="Textfeld 5">
            <a:extLst>
              <a:ext uri="{FF2B5EF4-FFF2-40B4-BE49-F238E27FC236}">
                <a16:creationId xmlns:a16="http://schemas.microsoft.com/office/drawing/2014/main" id="{8A90C75D-1FF6-9B73-6929-3A0959B98F49}"/>
              </a:ext>
            </a:extLst>
          </p:cNvPr>
          <p:cNvSpPr txBox="1"/>
          <p:nvPr/>
        </p:nvSpPr>
        <p:spPr>
          <a:xfrm>
            <a:off x="363748" y="3429000"/>
            <a:ext cx="3609499" cy="1200329"/>
          </a:xfrm>
          <a:prstGeom prst="rect">
            <a:avLst/>
          </a:prstGeom>
          <a:noFill/>
        </p:spPr>
        <p:txBody>
          <a:bodyPr wrap="square" rtlCol="0">
            <a:spAutoFit/>
          </a:bodyPr>
          <a:lstStyle/>
          <a:p>
            <a:pPr algn="ctr"/>
            <a:r>
              <a:rPr lang="de-DE" dirty="0"/>
              <a:t>2026-2027</a:t>
            </a:r>
          </a:p>
          <a:p>
            <a:pPr algn="ctr"/>
            <a:endParaRPr lang="de-DE" dirty="0"/>
          </a:p>
          <a:p>
            <a:pPr algn="ctr"/>
            <a:endParaRPr lang="de-DE" dirty="0"/>
          </a:p>
          <a:p>
            <a:pPr algn="ctr"/>
            <a:r>
              <a:rPr lang="de-DE" dirty="0"/>
              <a:t>Gefördertes Projekt von</a:t>
            </a:r>
          </a:p>
        </p:txBody>
      </p:sp>
      <p:pic>
        <p:nvPicPr>
          <p:cNvPr id="7" name="Grafik 6">
            <a:extLst>
              <a:ext uri="{FF2B5EF4-FFF2-40B4-BE49-F238E27FC236}">
                <a16:creationId xmlns:a16="http://schemas.microsoft.com/office/drawing/2014/main" id="{8639AEB8-26B8-F031-7DEE-F194E3830308}"/>
              </a:ext>
            </a:extLst>
          </p:cNvPr>
          <p:cNvPicPr>
            <a:picLocks noChangeAspect="1"/>
          </p:cNvPicPr>
          <p:nvPr/>
        </p:nvPicPr>
        <p:blipFill>
          <a:blip r:embed="rId3"/>
          <a:stretch>
            <a:fillRect/>
          </a:stretch>
        </p:blipFill>
        <p:spPr>
          <a:xfrm>
            <a:off x="6688135" y="4094922"/>
            <a:ext cx="2569451" cy="1539502"/>
          </a:xfrm>
          <a:prstGeom prst="rect">
            <a:avLst/>
          </a:prstGeom>
        </p:spPr>
      </p:pic>
      <p:pic>
        <p:nvPicPr>
          <p:cNvPr id="8" name="Grafik 7">
            <a:extLst>
              <a:ext uri="{FF2B5EF4-FFF2-40B4-BE49-F238E27FC236}">
                <a16:creationId xmlns:a16="http://schemas.microsoft.com/office/drawing/2014/main" id="{7CEBE2B2-6F9B-98A6-098F-C515BCBF27A0}"/>
              </a:ext>
            </a:extLst>
          </p:cNvPr>
          <p:cNvPicPr>
            <a:picLocks noChangeAspect="1"/>
          </p:cNvPicPr>
          <p:nvPr/>
        </p:nvPicPr>
        <p:blipFill>
          <a:blip r:embed="rId4"/>
          <a:stretch>
            <a:fillRect/>
          </a:stretch>
        </p:blipFill>
        <p:spPr>
          <a:xfrm>
            <a:off x="1474258" y="4629329"/>
            <a:ext cx="1605074" cy="902854"/>
          </a:xfrm>
          <a:prstGeom prst="rect">
            <a:avLst/>
          </a:prstGeom>
        </p:spPr>
      </p:pic>
      <p:sp>
        <p:nvSpPr>
          <p:cNvPr id="5" name="Textfeld 4">
            <a:extLst>
              <a:ext uri="{FF2B5EF4-FFF2-40B4-BE49-F238E27FC236}">
                <a16:creationId xmlns:a16="http://schemas.microsoft.com/office/drawing/2014/main" id="{4986E833-A7CD-48C8-495D-A1163D716D90}"/>
              </a:ext>
            </a:extLst>
          </p:cNvPr>
          <p:cNvSpPr txBox="1"/>
          <p:nvPr/>
        </p:nvSpPr>
        <p:spPr>
          <a:xfrm>
            <a:off x="266834" y="6035040"/>
            <a:ext cx="3657140" cy="369332"/>
          </a:xfrm>
          <a:prstGeom prst="rect">
            <a:avLst/>
          </a:prstGeom>
          <a:noFill/>
        </p:spPr>
        <p:txBody>
          <a:bodyPr wrap="square" rtlCol="0">
            <a:spAutoFit/>
          </a:bodyPr>
          <a:lstStyle/>
          <a:p>
            <a:pPr algn="ctr"/>
            <a:r>
              <a:rPr lang="de-DE" dirty="0"/>
              <a:t>Alle Bilder KI-generiert</a:t>
            </a:r>
          </a:p>
        </p:txBody>
      </p:sp>
    </p:spTree>
    <p:extLst>
      <p:ext uri="{BB962C8B-B14F-4D97-AF65-F5344CB8AC3E}">
        <p14:creationId xmlns:p14="http://schemas.microsoft.com/office/powerpoint/2010/main" val="3596694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252710C-4F4C-10A0-CB43-EDC1FCC61467}"/>
              </a:ext>
            </a:extLst>
          </p:cNvPr>
          <p:cNvSpPr>
            <a:spLocks noGrp="1"/>
          </p:cNvSpPr>
          <p:nvPr>
            <p:ph type="title"/>
          </p:nvPr>
        </p:nvSpPr>
        <p:spPr>
          <a:xfrm>
            <a:off x="793662" y="386930"/>
            <a:ext cx="10066122" cy="1298448"/>
          </a:xfrm>
        </p:spPr>
        <p:txBody>
          <a:bodyPr anchor="b">
            <a:normAutofit/>
          </a:bodyPr>
          <a:lstStyle/>
          <a:p>
            <a:r>
              <a:rPr lang="de-DE" sz="4800"/>
              <a:t>Zielgruppe</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7ADABE77-B586-2190-B88C-663897C0308A}"/>
              </a:ext>
            </a:extLst>
          </p:cNvPr>
          <p:cNvSpPr>
            <a:spLocks noGrp="1"/>
          </p:cNvSpPr>
          <p:nvPr>
            <p:ph idx="1"/>
          </p:nvPr>
        </p:nvSpPr>
        <p:spPr>
          <a:xfrm>
            <a:off x="793661" y="2599509"/>
            <a:ext cx="4530898" cy="3639450"/>
          </a:xfrm>
        </p:spPr>
        <p:txBody>
          <a:bodyPr anchor="ctr">
            <a:normAutofit/>
          </a:bodyPr>
          <a:lstStyle/>
          <a:p>
            <a:pPr marL="0" indent="0">
              <a:buNone/>
            </a:pPr>
            <a:r>
              <a:rPr lang="de-DE" sz="3200" dirty="0"/>
              <a:t>Der Verein Partner der </a:t>
            </a:r>
            <a:r>
              <a:rPr lang="de-DE" sz="3200" dirty="0" err="1"/>
              <a:t>Zukunftsschule.SH</a:t>
            </a:r>
            <a:r>
              <a:rPr lang="de-DE" sz="3200" dirty="0"/>
              <a:t> bietet den Zukunftsschulen dieses Projekt an. </a:t>
            </a:r>
          </a:p>
        </p:txBody>
      </p:sp>
      <p:pic>
        <p:nvPicPr>
          <p:cNvPr id="5" name="Grafik 4">
            <a:extLst>
              <a:ext uri="{FF2B5EF4-FFF2-40B4-BE49-F238E27FC236}">
                <a16:creationId xmlns:a16="http://schemas.microsoft.com/office/drawing/2014/main" id="{1DFEA5A4-1A0E-69A1-CEB0-19C248A64611}"/>
              </a:ext>
            </a:extLst>
          </p:cNvPr>
          <p:cNvPicPr>
            <a:picLocks noChangeAspect="1"/>
          </p:cNvPicPr>
          <p:nvPr/>
        </p:nvPicPr>
        <p:blipFill>
          <a:blip r:embed="rId2"/>
          <a:stretch>
            <a:fillRect/>
          </a:stretch>
        </p:blipFill>
        <p:spPr>
          <a:xfrm>
            <a:off x="5324559" y="2523636"/>
            <a:ext cx="5760560" cy="2255753"/>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09C77EFF-456C-E67E-77B6-83EF5778D94F}"/>
              </a:ext>
            </a:extLst>
          </p:cNvPr>
          <p:cNvSpPr txBox="1"/>
          <p:nvPr/>
        </p:nvSpPr>
        <p:spPr>
          <a:xfrm>
            <a:off x="5751576" y="5020056"/>
            <a:ext cx="5108208" cy="646331"/>
          </a:xfrm>
          <a:prstGeom prst="rect">
            <a:avLst/>
          </a:prstGeom>
          <a:noFill/>
        </p:spPr>
        <p:txBody>
          <a:bodyPr wrap="square" rtlCol="0">
            <a:spAutoFit/>
          </a:bodyPr>
          <a:lstStyle/>
          <a:p>
            <a:pPr algn="ctr"/>
            <a:r>
              <a:rPr lang="de-DE" b="1" dirty="0"/>
              <a:t>Präsentation auch im IQSH-Fachportal:</a:t>
            </a:r>
          </a:p>
          <a:p>
            <a:pPr algn="ctr"/>
            <a:r>
              <a:rPr lang="de-DE" b="1" dirty="0"/>
              <a:t>BNE – Biologie - Naturwissenschaften</a:t>
            </a:r>
          </a:p>
        </p:txBody>
      </p:sp>
    </p:spTree>
    <p:extLst>
      <p:ext uri="{BB962C8B-B14F-4D97-AF65-F5344CB8AC3E}">
        <p14:creationId xmlns:p14="http://schemas.microsoft.com/office/powerpoint/2010/main" val="333928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ildflower_meadow_photo_summer" descr="Edit the existing photo to depict a vibrant wildflower meadow in peak summer bloom, warm golden-hour sunlight, slightly richer yellows and pinks, still airy and soft with gentle depth of field and calm background; keep the left-side white haze/gradient fade for text readability; natural photographic look, no text, no logos.">
            <a:extLst>
              <a:ext uri="{FF2B5EF4-FFF2-40B4-BE49-F238E27FC236}">
                <a16:creationId xmlns:a16="http://schemas.microsoft.com/office/drawing/2014/main" id="{AD4FA6B9-4484-4122-DFFC-877FE4293109}"/>
              </a:ext>
            </a:extLst>
          </p:cNvPr>
          <p:cNvPicPr>
            <a:picLocks noChangeAspect="1"/>
          </p:cNvPicPr>
          <p:nvPr/>
        </p:nvPicPr>
        <p:blipFill>
          <a:blip r:embed="rId2"/>
          <a:srcRect l="3001" r="3001"/>
          <a:stretch/>
        </p:blipFill>
        <p:spPr>
          <a:xfrm>
            <a:off x="2522356" y="10"/>
            <a:ext cx="9669642" cy="6857990"/>
          </a:xfrm>
          <a:prstGeom prst="rect">
            <a:avLst/>
          </a:prstGeom>
        </p:spPr>
      </p:pic>
      <p:sp>
        <p:nvSpPr>
          <p:cNvPr id="35"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930217-0A4D-492E-6B71-EAE4E7A2A78F}"/>
              </a:ext>
            </a:extLst>
          </p:cNvPr>
          <p:cNvSpPr>
            <a:spLocks noGrp="1"/>
          </p:cNvSpPr>
          <p:nvPr>
            <p:ph type="title"/>
          </p:nvPr>
        </p:nvSpPr>
        <p:spPr>
          <a:xfrm>
            <a:off x="838200" y="365125"/>
            <a:ext cx="3822189" cy="1899912"/>
          </a:xfrm>
        </p:spPr>
        <p:txBody>
          <a:bodyPr>
            <a:normAutofit/>
          </a:bodyPr>
          <a:lstStyle/>
          <a:p>
            <a:r>
              <a:rPr lang="de-DE" sz="4000"/>
              <a:t>Ziele</a:t>
            </a:r>
          </a:p>
        </p:txBody>
      </p:sp>
      <p:sp>
        <p:nvSpPr>
          <p:cNvPr id="3" name="Inhaltsplatzhalter 2">
            <a:extLst>
              <a:ext uri="{FF2B5EF4-FFF2-40B4-BE49-F238E27FC236}">
                <a16:creationId xmlns:a16="http://schemas.microsoft.com/office/drawing/2014/main" id="{ED46B554-F01F-1D60-55EB-5865BDC20028}"/>
              </a:ext>
            </a:extLst>
          </p:cNvPr>
          <p:cNvSpPr>
            <a:spLocks noGrp="1"/>
          </p:cNvSpPr>
          <p:nvPr>
            <p:ph idx="1"/>
          </p:nvPr>
        </p:nvSpPr>
        <p:spPr>
          <a:xfrm>
            <a:off x="397566" y="1917366"/>
            <a:ext cx="3644347" cy="3742762"/>
          </a:xfrm>
        </p:spPr>
        <p:txBody>
          <a:bodyPr>
            <a:normAutofit/>
          </a:bodyPr>
          <a:lstStyle/>
          <a:p>
            <a:pPr marL="0" indent="0">
              <a:buNone/>
            </a:pPr>
            <a:r>
              <a:rPr lang="de-DE" sz="2000" dirty="0"/>
              <a:t>Förderung der Artenkenntnis </a:t>
            </a:r>
          </a:p>
          <a:p>
            <a:pPr marL="0" indent="0">
              <a:buNone/>
            </a:pPr>
            <a:r>
              <a:rPr lang="de-DE" sz="2000" dirty="0"/>
              <a:t>und des Verständnisses für ökologische Zusammenhänge</a:t>
            </a:r>
          </a:p>
          <a:p>
            <a:pPr marL="0" indent="0">
              <a:buNone/>
            </a:pPr>
            <a:endParaRPr lang="de-DE" sz="2000" dirty="0"/>
          </a:p>
          <a:p>
            <a:pPr marL="0" indent="0">
              <a:buNone/>
            </a:pPr>
            <a:r>
              <a:rPr lang="de-DE" sz="2000" dirty="0"/>
              <a:t>Förderung der Artenvielfalt </a:t>
            </a:r>
          </a:p>
          <a:p>
            <a:pPr marL="0" indent="0">
              <a:buNone/>
            </a:pPr>
            <a:r>
              <a:rPr lang="de-DE" sz="2000" dirty="0"/>
              <a:t>auf dem Schulgelände</a:t>
            </a:r>
          </a:p>
        </p:txBody>
      </p:sp>
      <p:pic>
        <p:nvPicPr>
          <p:cNvPr id="4" name="Picture 3" descr="Photographic macro close-up of a single wildflower (daisy or cornflower) with dew drops, warm summer sunlight, creamy bokeh background, colors harmonized with soft greens, yellows, and pinks; natural stock-photo style consistent with the deck; absolutely no text.">
            <a:extLst>
              <a:ext uri="{FF2B5EF4-FFF2-40B4-BE49-F238E27FC236}">
                <a16:creationId xmlns:a16="http://schemas.microsoft.com/office/drawing/2014/main" id="{94C8F841-3728-0B70-48A2-DB2B8B4FFA0B}"/>
              </a:ext>
            </a:extLst>
          </p:cNvPr>
          <p:cNvPicPr>
            <a:picLocks noChangeAspect="1"/>
          </p:cNvPicPr>
          <p:nvPr/>
        </p:nvPicPr>
        <p:blipFill>
          <a:blip r:embed="rId3"/>
          <a:stretch>
            <a:fillRect/>
          </a:stretch>
        </p:blipFill>
        <p:spPr>
          <a:xfrm>
            <a:off x="9017000" y="3810000"/>
            <a:ext cx="2667000" cy="2667000"/>
          </a:xfrm>
          <a:prstGeom prst="rect">
            <a:avLst/>
          </a:prstGeom>
        </p:spPr>
      </p:pic>
    </p:spTree>
    <p:extLst>
      <p:ext uri="{BB962C8B-B14F-4D97-AF65-F5344CB8AC3E}">
        <p14:creationId xmlns:p14="http://schemas.microsoft.com/office/powerpoint/2010/main" val="3178748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062F2D2-412B-074F-A3E5-A5D7930C370C}"/>
              </a:ext>
            </a:extLst>
          </p:cNvPr>
          <p:cNvSpPr>
            <a:spLocks noGrp="1"/>
          </p:cNvSpPr>
          <p:nvPr>
            <p:ph type="title"/>
          </p:nvPr>
        </p:nvSpPr>
        <p:spPr>
          <a:xfrm>
            <a:off x="761803" y="350196"/>
            <a:ext cx="4646904" cy="1624520"/>
          </a:xfrm>
        </p:spPr>
        <p:txBody>
          <a:bodyPr anchor="ctr">
            <a:normAutofit/>
          </a:bodyPr>
          <a:lstStyle/>
          <a:p>
            <a:r>
              <a:rPr lang="de-DE" sz="4000"/>
              <a:t>Unverbindliche Voranmeldung</a:t>
            </a:r>
          </a:p>
        </p:txBody>
      </p:sp>
      <p:sp>
        <p:nvSpPr>
          <p:cNvPr id="3" name="Inhaltsplatzhalter 2">
            <a:extLst>
              <a:ext uri="{FF2B5EF4-FFF2-40B4-BE49-F238E27FC236}">
                <a16:creationId xmlns:a16="http://schemas.microsoft.com/office/drawing/2014/main" id="{8B7B64E1-AEA8-A773-51E2-A63DF23F2AD5}"/>
              </a:ext>
            </a:extLst>
          </p:cNvPr>
          <p:cNvSpPr>
            <a:spLocks noGrp="1"/>
          </p:cNvSpPr>
          <p:nvPr>
            <p:ph idx="1"/>
          </p:nvPr>
        </p:nvSpPr>
        <p:spPr>
          <a:xfrm>
            <a:off x="467360" y="1808480"/>
            <a:ext cx="4941347" cy="5049520"/>
          </a:xfrm>
        </p:spPr>
        <p:txBody>
          <a:bodyPr anchor="ctr">
            <a:normAutofit/>
          </a:bodyPr>
          <a:lstStyle/>
          <a:p>
            <a:pPr marL="0" indent="0">
              <a:buNone/>
            </a:pPr>
            <a:r>
              <a:rPr lang="de-DE" sz="2000" dirty="0"/>
              <a:t>Wenn Sie planen, an der Bildungsinitiative teilzunehmen, dann informieren Sie den Verein Partner der Zukunftsschulen SH bitte im Frühjahr 2026 unverbindlich. </a:t>
            </a:r>
          </a:p>
          <a:p>
            <a:pPr marL="0" indent="0">
              <a:buNone/>
            </a:pPr>
            <a:r>
              <a:rPr lang="de-DE" sz="2000" dirty="0"/>
              <a:t>Dann erhalten Sie weiterhin aktuelle Informationen und Einladungen, zum Beispiel zur Online-Fortbildung von der Blütenmeer-GmbH. </a:t>
            </a:r>
          </a:p>
          <a:p>
            <a:pPr marL="0" indent="0">
              <a:buNone/>
            </a:pPr>
            <a:endParaRPr lang="de-DE" sz="2000" dirty="0"/>
          </a:p>
          <a:p>
            <a:pPr marL="0" indent="0">
              <a:buNone/>
            </a:pPr>
            <a:r>
              <a:rPr lang="de-DE" sz="2000" b="1" dirty="0">
                <a:solidFill>
                  <a:srgbClr val="0070C0"/>
                </a:solidFill>
              </a:rPr>
              <a:t>E-Mail an: </a:t>
            </a:r>
            <a:r>
              <a:rPr lang="de-DE" sz="2000" b="1" dirty="0" err="1">
                <a:solidFill>
                  <a:srgbClr val="0070C0"/>
                </a:solidFill>
              </a:rPr>
              <a:t>rickerkarlmartin@gmail.com</a:t>
            </a:r>
            <a:endParaRPr lang="de-DE" sz="2000" b="1" dirty="0">
              <a:solidFill>
                <a:srgbClr val="0070C0"/>
              </a:solidFill>
            </a:endParaRPr>
          </a:p>
        </p:txBody>
      </p:sp>
      <p:pic>
        <p:nvPicPr>
          <p:cNvPr id="5" name="notebook_email_photo" descr="Edit the existing photo to a realistic, high-key corporate stock photo of an open laptop/notebook computer on a clean desk, with a person writing an email (hands typing). Show an email compose window on the screen but with ABSOLUTELY no readable text—use blurred generic UI lines and blocks only. Lighting should be soft and diffuse with gentle shadows, shallow depth of field, neutral whites and cool grays with a subtle warm accent, matching the slide’s airy professional look. Clean digital photo, no grain, no vignette.">
            <a:extLst>
              <a:ext uri="{FF2B5EF4-FFF2-40B4-BE49-F238E27FC236}">
                <a16:creationId xmlns:a16="http://schemas.microsoft.com/office/drawing/2014/main" id="{20001B9E-EB1B-9BAA-C6F9-30337E48FC65}"/>
              </a:ext>
            </a:extLst>
          </p:cNvPr>
          <p:cNvPicPr>
            <a:picLocks noChangeAspect="1"/>
          </p:cNvPicPr>
          <p:nvPr/>
        </p:nvPicPr>
        <p:blipFill>
          <a:blip r:embed="rId2"/>
          <a:srcRect l="5506" r="5506"/>
          <a:stretch/>
        </p:blipFill>
        <p:spPr>
          <a:xfrm>
            <a:off x="6083300" y="1"/>
            <a:ext cx="6102825" cy="6858000"/>
          </a:xfrm>
          <a:prstGeom prst="rect">
            <a:avLst/>
          </a:prstGeom>
        </p:spPr>
      </p:pic>
    </p:spTree>
    <p:extLst>
      <p:ext uri="{BB962C8B-B14F-4D97-AF65-F5344CB8AC3E}">
        <p14:creationId xmlns:p14="http://schemas.microsoft.com/office/powerpoint/2010/main" val="155893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4F0DC2-DCB8-3275-933A-B86ADA23B0CD}"/>
              </a:ext>
            </a:extLst>
          </p:cNvPr>
          <p:cNvSpPr>
            <a:spLocks noGrp="1"/>
          </p:cNvSpPr>
          <p:nvPr>
            <p:ph type="title"/>
          </p:nvPr>
        </p:nvSpPr>
        <p:spPr>
          <a:xfrm>
            <a:off x="122830" y="1153572"/>
            <a:ext cx="3764404" cy="4461163"/>
          </a:xfrm>
        </p:spPr>
        <p:txBody>
          <a:bodyPr>
            <a:normAutofit/>
          </a:bodyPr>
          <a:lstStyle/>
          <a:p>
            <a:r>
              <a:rPr lang="de-DE" sz="3400" dirty="0">
                <a:solidFill>
                  <a:srgbClr val="FFFFFF"/>
                </a:solidFill>
              </a:rPr>
              <a:t>Mögliche Kooperationspartner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Inhaltsplatzhalter 2">
            <a:extLst>
              <a:ext uri="{FF2B5EF4-FFF2-40B4-BE49-F238E27FC236}">
                <a16:creationId xmlns:a16="http://schemas.microsoft.com/office/drawing/2014/main" id="{91BB07B8-5A7C-3ED1-880E-29C6C8BF5FFB}"/>
              </a:ext>
            </a:extLst>
          </p:cNvPr>
          <p:cNvSpPr>
            <a:spLocks noGrp="1"/>
          </p:cNvSpPr>
          <p:nvPr>
            <p:ph idx="1"/>
          </p:nvPr>
        </p:nvSpPr>
        <p:spPr>
          <a:xfrm>
            <a:off x="4447308" y="1760561"/>
            <a:ext cx="7186527" cy="4416402"/>
          </a:xfrm>
        </p:spPr>
        <p:txBody>
          <a:bodyPr anchor="ctr">
            <a:normAutofit lnSpcReduction="10000"/>
          </a:bodyPr>
          <a:lstStyle/>
          <a:p>
            <a:pPr marL="0" indent="0">
              <a:buNone/>
            </a:pPr>
            <a:r>
              <a:rPr lang="de-DE" dirty="0"/>
              <a:t>Zusammenarbeit mit Experten und Verantwortlichen für das Schulgelände vereinbaren. </a:t>
            </a:r>
          </a:p>
          <a:p>
            <a:pPr marL="0" indent="0">
              <a:buNone/>
            </a:pPr>
            <a:endParaRPr lang="de-DE" dirty="0"/>
          </a:p>
          <a:p>
            <a:pPr marL="0" indent="0">
              <a:buNone/>
            </a:pPr>
            <a:r>
              <a:rPr lang="de-DE" dirty="0"/>
              <a:t>Zum Beispiel:</a:t>
            </a:r>
          </a:p>
          <a:p>
            <a:pPr marL="0" indent="0">
              <a:buNone/>
            </a:pPr>
            <a:r>
              <a:rPr lang="de-DE" dirty="0"/>
              <a:t>- Elternvertreter, </a:t>
            </a:r>
          </a:p>
          <a:p>
            <a:pPr marL="0" indent="0">
              <a:buNone/>
            </a:pPr>
            <a:r>
              <a:rPr lang="de-DE" dirty="0"/>
              <a:t>- Schülervertretung, </a:t>
            </a:r>
          </a:p>
          <a:p>
            <a:pPr marL="0" indent="0">
              <a:buNone/>
            </a:pPr>
            <a:r>
              <a:rPr lang="de-DE" dirty="0"/>
              <a:t>- Hausmeister, Bauhof, Umweltamt</a:t>
            </a:r>
          </a:p>
          <a:p>
            <a:pPr marL="0" indent="0">
              <a:buNone/>
            </a:pPr>
            <a:r>
              <a:rPr lang="de-DE" dirty="0"/>
              <a:t>- Naturschutzverbände, Imkerverein, </a:t>
            </a:r>
          </a:p>
          <a:p>
            <a:pPr marL="0" indent="0">
              <a:buNone/>
            </a:pPr>
            <a:r>
              <a:rPr lang="de-DE" dirty="0"/>
              <a:t>- regionale Sparkassenstiftung, ...</a:t>
            </a:r>
          </a:p>
          <a:p>
            <a:pPr marL="0" indent="0">
              <a:buNone/>
            </a:pPr>
            <a:endParaRPr lang="de-DE" dirty="0"/>
          </a:p>
          <a:p>
            <a:endParaRPr lang="de-DE" dirty="0"/>
          </a:p>
          <a:p>
            <a:pPr marL="0" indent="0">
              <a:buNone/>
            </a:pPr>
            <a:endParaRPr lang="de-DE" dirty="0"/>
          </a:p>
        </p:txBody>
      </p:sp>
    </p:spTree>
    <p:extLst>
      <p:ext uri="{BB962C8B-B14F-4D97-AF65-F5344CB8AC3E}">
        <p14:creationId xmlns:p14="http://schemas.microsoft.com/office/powerpoint/2010/main" val="53505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7DBBFE3-FADC-0C20-127B-CE0968547639}"/>
              </a:ext>
            </a:extLst>
          </p:cNvPr>
          <p:cNvSpPr>
            <a:spLocks noGrp="1"/>
          </p:cNvSpPr>
          <p:nvPr>
            <p:ph type="title"/>
          </p:nvPr>
        </p:nvSpPr>
        <p:spPr>
          <a:xfrm>
            <a:off x="838199" y="548464"/>
            <a:ext cx="3807187" cy="2228074"/>
          </a:xfrm>
        </p:spPr>
        <p:txBody>
          <a:bodyPr>
            <a:normAutofit/>
          </a:bodyPr>
          <a:lstStyle/>
          <a:p>
            <a:r>
              <a:rPr lang="de-DE" sz="3400"/>
              <a:t>Bestandsaufnahme auf dem Schulgelände</a:t>
            </a:r>
          </a:p>
        </p:txBody>
      </p:sp>
      <p:sp>
        <p:nvSpPr>
          <p:cNvPr id="3" name="Inhaltsplatzhalter 2">
            <a:extLst>
              <a:ext uri="{FF2B5EF4-FFF2-40B4-BE49-F238E27FC236}">
                <a16:creationId xmlns:a16="http://schemas.microsoft.com/office/drawing/2014/main" id="{AD1D731F-47F4-4487-41A7-F0F536C38FCE}"/>
              </a:ext>
            </a:extLst>
          </p:cNvPr>
          <p:cNvSpPr>
            <a:spLocks noGrp="1"/>
          </p:cNvSpPr>
          <p:nvPr>
            <p:ph idx="1"/>
          </p:nvPr>
        </p:nvSpPr>
        <p:spPr>
          <a:xfrm>
            <a:off x="2223287" y="2845201"/>
            <a:ext cx="2784051" cy="3143241"/>
          </a:xfrm>
        </p:spPr>
        <p:txBody>
          <a:bodyPr>
            <a:normAutofit lnSpcReduction="10000"/>
          </a:bodyPr>
          <a:lstStyle/>
          <a:p>
            <a:pPr marL="0" indent="0">
              <a:buNone/>
            </a:pPr>
            <a:r>
              <a:rPr lang="de-DE" sz="2000" dirty="0"/>
              <a:t>Nutzung der App „</a:t>
            </a:r>
            <a:r>
              <a:rPr lang="de-DE" sz="2000" dirty="0" err="1"/>
              <a:t>BeeActive</a:t>
            </a:r>
            <a:r>
              <a:rPr lang="de-DE" sz="2000" dirty="0"/>
              <a:t>“ </a:t>
            </a:r>
          </a:p>
          <a:p>
            <a:pPr marL="0" indent="0">
              <a:buNone/>
            </a:pPr>
            <a:r>
              <a:rPr lang="de-DE" sz="2000" dirty="0"/>
              <a:t>zur Bestimmung heimischer Wildpflanzen: </a:t>
            </a:r>
          </a:p>
          <a:p>
            <a:pPr marL="514350" indent="-514350">
              <a:buAutoNum type="arabicPeriod"/>
            </a:pPr>
            <a:r>
              <a:rPr lang="de-DE" sz="2000" dirty="0"/>
              <a:t>Im Mai</a:t>
            </a:r>
          </a:p>
          <a:p>
            <a:pPr marL="514350" indent="-514350">
              <a:buAutoNum type="arabicPeriod"/>
            </a:pPr>
            <a:r>
              <a:rPr lang="de-DE" sz="2000" dirty="0"/>
              <a:t>Vor den Sommerferien</a:t>
            </a:r>
          </a:p>
          <a:p>
            <a:pPr marL="514350" indent="-514350">
              <a:buAutoNum type="arabicPeriod"/>
            </a:pPr>
            <a:r>
              <a:rPr lang="de-DE" sz="2000" dirty="0"/>
              <a:t>Nach den Sommerferien</a:t>
            </a:r>
          </a:p>
          <a:p>
            <a:pPr marL="0" indent="0">
              <a:buNone/>
            </a:pPr>
            <a:endParaRPr lang="de-DE" sz="2000" dirty="0"/>
          </a:p>
        </p:txBody>
      </p:sp>
      <p:pic>
        <p:nvPicPr>
          <p:cNvPr id="4" name="Grafik 3" descr="Ein Bild, das Person, Kleidung, Menschliches Gesicht, draußen enthält.&#10;&#10;KI-generierte Inhalte können fehlerhaft sein.">
            <a:extLst>
              <a:ext uri="{FF2B5EF4-FFF2-40B4-BE49-F238E27FC236}">
                <a16:creationId xmlns:a16="http://schemas.microsoft.com/office/drawing/2014/main" id="{2F39DC1C-0DDF-BF99-1EFC-AD41EC1C502B}"/>
              </a:ext>
            </a:extLst>
          </p:cNvPr>
          <p:cNvPicPr>
            <a:picLocks noChangeAspect="1"/>
          </p:cNvPicPr>
          <p:nvPr/>
        </p:nvPicPr>
        <p:blipFill>
          <a:blip r:embed="rId2"/>
          <a:srcRect l="17625" r="12474" b="-1"/>
          <a:stretch>
            <a:fillRect/>
          </a:stretch>
        </p:blipFill>
        <p:spPr>
          <a:xfrm>
            <a:off x="5010386" y="10"/>
            <a:ext cx="7181613" cy="6857990"/>
          </a:xfrm>
          <a:prstGeom prst="rect">
            <a:avLst/>
          </a:prstGeom>
          <a:effectLst/>
        </p:spPr>
      </p:pic>
      <p:pic>
        <p:nvPicPr>
          <p:cNvPr id="6" name="Grafik 5" descr="Ein Bild, das Baum, Kleidung, Cartoon, Screenshot enthält.&#10;&#10;KI-generierte Inhalte können fehlerhaft sein.">
            <a:extLst>
              <a:ext uri="{FF2B5EF4-FFF2-40B4-BE49-F238E27FC236}">
                <a16:creationId xmlns:a16="http://schemas.microsoft.com/office/drawing/2014/main" id="{469E19F7-BEEC-3AA6-91E9-1AB9D324DA16}"/>
              </a:ext>
            </a:extLst>
          </p:cNvPr>
          <p:cNvPicPr>
            <a:picLocks noChangeAspect="1"/>
          </p:cNvPicPr>
          <p:nvPr/>
        </p:nvPicPr>
        <p:blipFill>
          <a:blip r:embed="rId3"/>
          <a:stretch>
            <a:fillRect/>
          </a:stretch>
        </p:blipFill>
        <p:spPr>
          <a:xfrm rot="21164187">
            <a:off x="561276" y="3000326"/>
            <a:ext cx="1305657" cy="2832988"/>
          </a:xfrm>
          <a:prstGeom prst="rect">
            <a:avLst/>
          </a:prstGeom>
        </p:spPr>
      </p:pic>
    </p:spTree>
    <p:extLst>
      <p:ext uri="{BB962C8B-B14F-4D97-AF65-F5344CB8AC3E}">
        <p14:creationId xmlns:p14="http://schemas.microsoft.com/office/powerpoint/2010/main" val="1005745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60509A-4F04-9718-4046-4EED711244F3}"/>
              </a:ext>
            </a:extLst>
          </p:cNvPr>
          <p:cNvSpPr>
            <a:spLocks noGrp="1"/>
          </p:cNvSpPr>
          <p:nvPr>
            <p:ph type="title"/>
          </p:nvPr>
        </p:nvSpPr>
        <p:spPr>
          <a:xfrm>
            <a:off x="640080" y="325369"/>
            <a:ext cx="4368602" cy="1956841"/>
          </a:xfrm>
        </p:spPr>
        <p:txBody>
          <a:bodyPr anchor="b">
            <a:normAutofit/>
          </a:bodyPr>
          <a:lstStyle/>
          <a:p>
            <a:r>
              <a:rPr lang="de-DE" sz="4200"/>
              <a:t>Wissenschaftliche und logistische Begleitung</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7B3057EB-CEDC-AFF9-1BB5-C0E4F5AED175}"/>
              </a:ext>
            </a:extLst>
          </p:cNvPr>
          <p:cNvSpPr>
            <a:spLocks noGrp="1"/>
          </p:cNvSpPr>
          <p:nvPr>
            <p:ph idx="1"/>
          </p:nvPr>
        </p:nvSpPr>
        <p:spPr>
          <a:xfrm>
            <a:off x="640080" y="2872899"/>
            <a:ext cx="4243589" cy="3320668"/>
          </a:xfrm>
        </p:spPr>
        <p:txBody>
          <a:bodyPr>
            <a:normAutofit/>
          </a:bodyPr>
          <a:lstStyle/>
          <a:p>
            <a:pPr marL="0" indent="0">
              <a:buNone/>
            </a:pPr>
            <a:r>
              <a:rPr lang="de-DE" sz="2200"/>
              <a:t>durch Studierende der Biologie der Uni Flensburg</a:t>
            </a:r>
          </a:p>
          <a:p>
            <a:pPr>
              <a:buFontTx/>
              <a:buChar char="-"/>
            </a:pPr>
            <a:r>
              <a:rPr lang="de-DE" sz="2200"/>
              <a:t>Bachelor- oder Masterarbeit</a:t>
            </a:r>
          </a:p>
          <a:p>
            <a:pPr>
              <a:buFontTx/>
              <a:buChar char="-"/>
            </a:pPr>
            <a:r>
              <a:rPr lang="de-DE" sz="2200"/>
              <a:t>Projektunterstützung </a:t>
            </a:r>
          </a:p>
          <a:p>
            <a:pPr>
              <a:buFontTx/>
              <a:buChar char="-"/>
            </a:pPr>
            <a:endParaRPr lang="de-DE" sz="2200"/>
          </a:p>
        </p:txBody>
      </p:sp>
      <p:pic>
        <p:nvPicPr>
          <p:cNvPr id="4" name="mentor_students_schoolyard_image" descr="Hochrealistisches, natürliches Lifestyle-Foto im gleichen Stil wie die bestehenden Folien: helle Außenaufnahme bei natürlichem Tageslicht (leicht warm), dokumentarisch/candid, moderate Tiefenunschärfe im Hintergrund, natürliche Farben (Grasgrün, Himmelblau, neutrale Gebäude). Szene: Eine Studentin (ca. 20–25) sitzt auf dem Rasen eines Schulhofs zusammen mit zwei Schüler*innen (ca. 12–15), alle in entspannter Lern-/Mentoring-Situation, sie zeigen auf ein Notebook oder Arbeitsblatt, freundliche Interaktion. Hintergrund: Schulgebäude dezent unscharf, weiter Himmel und Rasenfläche. Keine Schrift, keine Logos, keine Marken. Gesichter unaufdringlich bzw. leicht unscharf/neutral, damit es wie im bestehenden Stil wirkt.">
            <a:extLst>
              <a:ext uri="{FF2B5EF4-FFF2-40B4-BE49-F238E27FC236}">
                <a16:creationId xmlns:a16="http://schemas.microsoft.com/office/drawing/2014/main" id="{6D79D52A-DABD-9BF7-457B-74A144CE0169}"/>
              </a:ext>
            </a:extLst>
          </p:cNvPr>
          <p:cNvPicPr>
            <a:picLocks noChangeAspect="1"/>
          </p:cNvPicPr>
          <p:nvPr/>
        </p:nvPicPr>
        <p:blipFill>
          <a:blip r:embed="rId2"/>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6588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Text, Screenshot, Karte enthält.&#10;&#10;KI-generierte Inhalte können fehlerhaft sein.">
            <a:extLst>
              <a:ext uri="{FF2B5EF4-FFF2-40B4-BE49-F238E27FC236}">
                <a16:creationId xmlns:a16="http://schemas.microsoft.com/office/drawing/2014/main" id="{4A745FAF-133F-3E2A-9380-A0ACE6CCF28F}"/>
              </a:ext>
            </a:extLst>
          </p:cNvPr>
          <p:cNvPicPr>
            <a:picLocks noChangeAspect="1"/>
          </p:cNvPicPr>
          <p:nvPr/>
        </p:nvPicPr>
        <p:blipFill>
          <a:blip r:embed="rId2"/>
          <a:srcRect l="11876"/>
          <a:stretch>
            <a:fillRect/>
          </a:stretch>
        </p:blipFill>
        <p:spPr>
          <a:xfrm>
            <a:off x="3390592"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ED5899C5-5B1F-8BF8-D295-EF9D8A0BC2F0}"/>
              </a:ext>
            </a:extLst>
          </p:cNvPr>
          <p:cNvSpPr>
            <a:spLocks noGrp="1"/>
          </p:cNvSpPr>
          <p:nvPr>
            <p:ph type="title"/>
          </p:nvPr>
        </p:nvSpPr>
        <p:spPr>
          <a:xfrm>
            <a:off x="838200" y="365125"/>
            <a:ext cx="3822189" cy="1899912"/>
          </a:xfrm>
        </p:spPr>
        <p:txBody>
          <a:bodyPr>
            <a:normAutofit/>
          </a:bodyPr>
          <a:lstStyle/>
          <a:p>
            <a:r>
              <a:rPr lang="de-DE" sz="4000"/>
              <a:t>Auswertung</a:t>
            </a:r>
          </a:p>
        </p:txBody>
      </p:sp>
      <p:sp>
        <p:nvSpPr>
          <p:cNvPr id="3" name="Inhaltsplatzhalter 2">
            <a:extLst>
              <a:ext uri="{FF2B5EF4-FFF2-40B4-BE49-F238E27FC236}">
                <a16:creationId xmlns:a16="http://schemas.microsoft.com/office/drawing/2014/main" id="{3E5B136B-B5D3-B653-6CEE-603EE8B26259}"/>
              </a:ext>
            </a:extLst>
          </p:cNvPr>
          <p:cNvSpPr>
            <a:spLocks noGrp="1"/>
          </p:cNvSpPr>
          <p:nvPr>
            <p:ph idx="1"/>
          </p:nvPr>
        </p:nvSpPr>
        <p:spPr>
          <a:xfrm>
            <a:off x="203302" y="2265037"/>
            <a:ext cx="3822189" cy="3742762"/>
          </a:xfrm>
        </p:spPr>
        <p:txBody>
          <a:bodyPr>
            <a:normAutofit/>
          </a:bodyPr>
          <a:lstStyle/>
          <a:p>
            <a:pPr marL="0" indent="0" algn="ctr">
              <a:buNone/>
            </a:pPr>
            <a:r>
              <a:rPr lang="de-DE" sz="2000" dirty="0"/>
              <a:t>Analyse der gefundenen Arten und ihrer Lebensräume</a:t>
            </a:r>
          </a:p>
          <a:p>
            <a:pPr marL="0" indent="0" algn="ctr">
              <a:buNone/>
            </a:pPr>
            <a:r>
              <a:rPr lang="de-DE" sz="2000" dirty="0"/>
              <a:t>anhand der Daten auf der Blühkarte von „</a:t>
            </a:r>
            <a:r>
              <a:rPr lang="de-DE" sz="2000" dirty="0" err="1"/>
              <a:t>BeeActive</a:t>
            </a:r>
            <a:r>
              <a:rPr lang="de-DE" sz="2000" dirty="0"/>
              <a:t>“ im Internet</a:t>
            </a:r>
          </a:p>
          <a:p>
            <a:pPr marL="0" indent="0" algn="ctr">
              <a:buNone/>
            </a:pPr>
            <a:r>
              <a:rPr lang="de-DE" sz="2000" dirty="0"/>
              <a:t>unter Einbeziehung der außerschulischen Experten</a:t>
            </a:r>
          </a:p>
          <a:p>
            <a:pPr marL="0" indent="0" algn="ctr">
              <a:buNone/>
            </a:pPr>
            <a:endParaRPr lang="de-DE" sz="2000" dirty="0"/>
          </a:p>
          <a:p>
            <a:pPr marL="0" indent="0" algn="ctr">
              <a:buNone/>
            </a:pPr>
            <a:r>
              <a:rPr lang="de-DE" sz="2000" dirty="0"/>
              <a:t>https://</a:t>
            </a:r>
            <a:r>
              <a:rPr lang="de-DE" sz="2000" dirty="0" err="1"/>
              <a:t>beeactive.app</a:t>
            </a:r>
            <a:r>
              <a:rPr lang="de-DE" sz="2000" dirty="0"/>
              <a:t>/</a:t>
            </a:r>
            <a:r>
              <a:rPr lang="de-DE" sz="2000" dirty="0" err="1"/>
              <a:t>map</a:t>
            </a:r>
            <a:endParaRPr lang="de-DE" sz="2000" dirty="0"/>
          </a:p>
          <a:p>
            <a:pPr marL="0" indent="0">
              <a:buNone/>
            </a:pPr>
            <a:endParaRPr lang="de-DE" sz="2000" dirty="0"/>
          </a:p>
        </p:txBody>
      </p:sp>
    </p:spTree>
    <p:extLst>
      <p:ext uri="{BB962C8B-B14F-4D97-AF65-F5344CB8AC3E}">
        <p14:creationId xmlns:p14="http://schemas.microsoft.com/office/powerpoint/2010/main" val="308422811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559</Words>
  <Application>Microsoft Macintosh PowerPoint</Application>
  <PresentationFormat>Breitbild</PresentationFormat>
  <Paragraphs>115</Paragraphs>
  <Slides>16</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16</vt:i4>
      </vt:variant>
    </vt:vector>
  </HeadingPairs>
  <TitlesOfParts>
    <vt:vector size="23" baseType="lpstr">
      <vt:lpstr>Aptos</vt:lpstr>
      <vt:lpstr>Aptos Display</vt:lpstr>
      <vt:lpstr>Arial</vt:lpstr>
      <vt:lpstr>Bradley Hand</vt:lpstr>
      <vt:lpstr>Segoe Print</vt:lpstr>
      <vt:lpstr>Times New Roman</vt:lpstr>
      <vt:lpstr>Office</vt:lpstr>
      <vt:lpstr>PowerPoint-Präsentation</vt:lpstr>
      <vt:lpstr>Bildungsinitiative </vt:lpstr>
      <vt:lpstr>Zielgruppe</vt:lpstr>
      <vt:lpstr>Ziele</vt:lpstr>
      <vt:lpstr>Unverbindliche Voranmeldung</vt:lpstr>
      <vt:lpstr>Mögliche Kooperationspartner</vt:lpstr>
      <vt:lpstr>Bestandsaufnahme auf dem Schulgelände</vt:lpstr>
      <vt:lpstr>Wissenschaftliche und logistische Begleitung</vt:lpstr>
      <vt:lpstr>Auswertung</vt:lpstr>
      <vt:lpstr>Projektplanung nach den Sommerferien</vt:lpstr>
      <vt:lpstr>Online-Beratung Ende August</vt:lpstr>
      <vt:lpstr>Saatgut und Setzlinge an regionalen Verteilzentren abholen oder per Post bekommen.</vt:lpstr>
      <vt:lpstr>Alternative Adressen für Saatgut</vt:lpstr>
      <vt:lpstr>Realisierung des Projekts</vt:lpstr>
      <vt:lpstr>Analyse im Frühjahr 2027</vt:lpstr>
      <vt:lpstr>Präsentation und Auszeichnung im Juni 2027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Karl-Martin Ricker</dc:creator>
  <cp:lastModifiedBy>Karl-Martin Ricker</cp:lastModifiedBy>
  <cp:revision>12</cp:revision>
  <dcterms:created xsi:type="dcterms:W3CDTF">2026-03-02T19:20:04Z</dcterms:created>
  <dcterms:modified xsi:type="dcterms:W3CDTF">2026-06-04T09:05:44Z</dcterms:modified>
</cp:coreProperties>
</file>